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docx" ContentType="application/vnd.openxmlformats-officedocument.wordprocessingml.document"/>
  <Default Extension="vml" ContentType="application/vnd.openxmlformats-officedocument.vmlDrawing"/>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5">
  <p:sldMasterIdLst>
    <p:sldMasterId id="2147483648" r:id="rId1"/>
  </p:sldMasterIdLst>
  <p:notesMasterIdLst>
    <p:notesMasterId r:id="rId26"/>
  </p:notesMasterIdLst>
  <p:sldIdLst>
    <p:sldId id="256" r:id="rId2"/>
    <p:sldId id="288" r:id="rId3"/>
    <p:sldId id="263" r:id="rId4"/>
    <p:sldId id="289" r:id="rId5"/>
    <p:sldId id="265" r:id="rId6"/>
    <p:sldId id="266" r:id="rId7"/>
    <p:sldId id="267" r:id="rId8"/>
    <p:sldId id="268" r:id="rId9"/>
    <p:sldId id="269" r:id="rId10"/>
    <p:sldId id="271" r:id="rId11"/>
    <p:sldId id="272" r:id="rId12"/>
    <p:sldId id="274" r:id="rId13"/>
    <p:sldId id="277" r:id="rId14"/>
    <p:sldId id="284" r:id="rId15"/>
    <p:sldId id="285" r:id="rId16"/>
    <p:sldId id="290" r:id="rId17"/>
    <p:sldId id="303" r:id="rId18"/>
    <p:sldId id="287" r:id="rId19"/>
    <p:sldId id="293" r:id="rId20"/>
    <p:sldId id="297" r:id="rId21"/>
    <p:sldId id="301" r:id="rId22"/>
    <p:sldId id="302" r:id="rId23"/>
    <p:sldId id="286" r:id="rId24"/>
    <p:sldId id="281" r:id="rId2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CC33"/>
    <a:srgbClr val="140E68"/>
    <a:srgbClr val="CC3399"/>
    <a:srgbClr val="CC0099"/>
    <a:srgbClr val="FF33CC"/>
    <a:srgbClr val="FF00FF"/>
    <a:srgbClr val="CC66FF"/>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34" autoAdjust="0"/>
    <p:restoredTop sz="84550" autoAdjust="0"/>
  </p:normalViewPr>
  <p:slideViewPr>
    <p:cSldViewPr>
      <p:cViewPr>
        <p:scale>
          <a:sx n="100" d="100"/>
          <a:sy n="100" d="100"/>
        </p:scale>
        <p:origin x="-1944" y="-24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7.emf"/><Relationship Id="rId1" Type="http://schemas.openxmlformats.org/officeDocument/2006/relationships/image" Target="../media/image3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12F04C6-1C01-4D3F-BEFC-1AE2D57DE356}" type="datetimeFigureOut">
              <a:rPr lang="en-US" smtClean="0"/>
              <a:pPr/>
              <a:t>8/11/2011</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3D6D336-7652-438F-A914-14ED27F7B67E}" type="slidenum">
              <a:rPr lang="en-US" smtClean="0"/>
              <a:pPr/>
              <a:t>‹Nr.›</a:t>
            </a:fld>
            <a:endParaRPr lang="en-US" dirty="0"/>
          </a:p>
        </p:txBody>
      </p:sp>
    </p:spTree>
    <p:extLst>
      <p:ext uri="{BB962C8B-B14F-4D97-AF65-F5344CB8AC3E}">
        <p14:creationId xmlns:p14="http://schemas.microsoft.com/office/powerpoint/2010/main" val="35281539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 will start with a motivation.  And then</a:t>
            </a:r>
            <a:r>
              <a:rPr lang="en-US" baseline="0" dirty="0" smtClean="0"/>
              <a:t> I will explain three latest methods which have been use to simulate the  zero offset and how these method deal with conflicting dip. Then I will explain how we use the KRT and DRT as forward modeling tool.  Then I will show you the result of our proposed method. And finally a summary. </a:t>
            </a:r>
            <a:endParaRPr lang="en-US" dirty="0"/>
          </a:p>
        </p:txBody>
      </p:sp>
      <p:sp>
        <p:nvSpPr>
          <p:cNvPr id="4" name="Slide Number Placeholder 3"/>
          <p:cNvSpPr>
            <a:spLocks noGrp="1"/>
          </p:cNvSpPr>
          <p:nvPr>
            <p:ph type="sldNum" sz="quarter" idx="10"/>
          </p:nvPr>
        </p:nvSpPr>
        <p:spPr/>
        <p:txBody>
          <a:bodyPr/>
          <a:lstStyle/>
          <a:p>
            <a:fld id="{E3D6D336-7652-438F-A914-14ED27F7B67E}" type="slidenum">
              <a:rPr lang="en-US" smtClean="0"/>
              <a:pPr/>
              <a:t>2</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As we need this ray for a given surface location and for a given emergence angle, and given time, the kinematic ray tracing is performed for the down-going rays.</a:t>
            </a:r>
            <a:endParaRPr lang="en-US" dirty="0"/>
          </a:p>
        </p:txBody>
      </p:sp>
      <p:sp>
        <p:nvSpPr>
          <p:cNvPr id="4" name="Slide Number Placeholder 3"/>
          <p:cNvSpPr>
            <a:spLocks noGrp="1"/>
          </p:cNvSpPr>
          <p:nvPr>
            <p:ph type="sldNum" sz="quarter" idx="10"/>
          </p:nvPr>
        </p:nvSpPr>
        <p:spPr/>
        <p:txBody>
          <a:bodyPr/>
          <a:lstStyle/>
          <a:p>
            <a:fld id="{E3D6D336-7652-438F-A914-14ED27F7B67E}" type="slidenum">
              <a:rPr lang="en-US" smtClean="0"/>
              <a:pPr/>
              <a:t>11</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Kinematic ray tracing consists in the calculation of the characteristics of the Eikonal equation. as we have to compute ray tracing equation system for a regular grid in ZO travel time, We have chosen the particular system for which the variable along the ray is directly the travel time. This system consists of four ordinary non linear differential equation and numerically integrated with well-known Rung-Kutta method.  </a:t>
            </a:r>
          </a:p>
        </p:txBody>
      </p:sp>
      <p:sp>
        <p:nvSpPr>
          <p:cNvPr id="4" name="Slide Number Placeholder 3"/>
          <p:cNvSpPr>
            <a:spLocks noGrp="1"/>
          </p:cNvSpPr>
          <p:nvPr>
            <p:ph type="sldNum" sz="quarter" idx="10"/>
          </p:nvPr>
        </p:nvSpPr>
        <p:spPr/>
        <p:txBody>
          <a:bodyPr/>
          <a:lstStyle/>
          <a:p>
            <a:fld id="{E3D6D336-7652-438F-A914-14ED27F7B67E}" type="slidenum">
              <a:rPr lang="en-US" smtClean="0"/>
              <a:pPr/>
              <a:t>12</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The determination of RNIP requires dynamic ray tracing along the ray path. The dynamic ray tracing system can be expressed in many forms and in various coordinate systems. The simplest form of the dynamic ray tracing system in isotropic media is obtained in ray-centered coordinates connected with ray. The 2D dynamic ray tracing system consists of two coupled ordinary differential equations.</a:t>
            </a:r>
            <a:endParaRPr lang="en-US" dirty="0"/>
          </a:p>
        </p:txBody>
      </p:sp>
      <p:sp>
        <p:nvSpPr>
          <p:cNvPr id="4" name="Slide Number Placeholder 3"/>
          <p:cNvSpPr>
            <a:spLocks noGrp="1"/>
          </p:cNvSpPr>
          <p:nvPr>
            <p:ph type="sldNum" sz="quarter" idx="10"/>
          </p:nvPr>
        </p:nvSpPr>
        <p:spPr/>
        <p:txBody>
          <a:bodyPr/>
          <a:lstStyle/>
          <a:p>
            <a:fld id="{E3D6D336-7652-438F-A914-14ED27F7B67E}" type="slidenum">
              <a:rPr lang="en-US" smtClean="0"/>
              <a:pPr/>
              <a:t>13</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with upward ray tracing we wouldn’t be able to determine time, location and emergence angle which our ray receive to the surface before performing ray tracing. Therefore we must perform downward kinematic ray tracing the Then for calculation the curvature at surface we have to performing upward dynamic ray tracing for each sample along the ray individually. But this approach is too time consuming. As we have many rays and along these rays we have a lot of sample. To decrease time of computation we solve dynamic equation system for two orthogonal initial condition downward. In this way we would be able to calculate the curvature of upward rays on every sample along the ray just by one way down going ray tracing. To decrease time of computation we have to solve dynamic equation system for two orthogonal initial condition downward.</a:t>
            </a:r>
            <a:r>
              <a:rPr lang="en-US" dirty="0" smtClean="0"/>
              <a:t> One</a:t>
            </a:r>
            <a:r>
              <a:rPr lang="en-US" baseline="0" dirty="0" smtClean="0"/>
              <a:t> of this initial condition is plane wave. In this way by calculating the propagation matrix it easy to calculate back propagation matrix and then obtaining the curvature of nip wave at the surface.</a:t>
            </a:r>
            <a:endParaRPr lang="en-US" dirty="0" smtClean="0"/>
          </a:p>
          <a:p>
            <a:endParaRPr lang="en-US" dirty="0"/>
          </a:p>
        </p:txBody>
      </p:sp>
      <p:sp>
        <p:nvSpPr>
          <p:cNvPr id="4" name="Slide Number Placeholder 3"/>
          <p:cNvSpPr>
            <a:spLocks noGrp="1"/>
          </p:cNvSpPr>
          <p:nvPr>
            <p:ph type="sldNum" sz="quarter" idx="10"/>
          </p:nvPr>
        </p:nvSpPr>
        <p:spPr/>
        <p:txBody>
          <a:bodyPr/>
          <a:lstStyle/>
          <a:p>
            <a:fld id="{E3D6D336-7652-438F-A914-14ED27F7B67E}" type="slidenum">
              <a:rPr lang="en-US" smtClean="0"/>
              <a:pPr/>
              <a:t>14</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In this way we would be able to calculate the curvature of upward rays on every sample along the ray just by one way down going ray tracing. </a:t>
            </a:r>
            <a:endParaRPr lang="en-US" dirty="0"/>
          </a:p>
        </p:txBody>
      </p:sp>
      <p:sp>
        <p:nvSpPr>
          <p:cNvPr id="4" name="Slide Number Placeholder 3"/>
          <p:cNvSpPr>
            <a:spLocks noGrp="1"/>
          </p:cNvSpPr>
          <p:nvPr>
            <p:ph type="sldNum" sz="quarter" idx="10"/>
          </p:nvPr>
        </p:nvSpPr>
        <p:spPr/>
        <p:txBody>
          <a:bodyPr/>
          <a:lstStyle/>
          <a:p>
            <a:fld id="{E3D6D336-7652-438F-A914-14ED27F7B67E}" type="slidenum">
              <a:rPr lang="en-US" smtClean="0"/>
              <a:pPr/>
              <a:t>15</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Therefore</a:t>
            </a:r>
            <a:r>
              <a:rPr lang="en-US" baseline="0" dirty="0" smtClean="0"/>
              <a:t> for a given location and for a given time and for a given angle we solve kinematic and dynamic ray tracing systems simultaneously which consist of eight  equation.  And then we repeat this process for all given angles. By this way we have the curvature of all deflator along the isochron associated to the given time. Know we have all parameters for CDS stacking operator.</a:t>
            </a:r>
            <a:endParaRPr lang="en-US" dirty="0"/>
          </a:p>
        </p:txBody>
      </p:sp>
      <p:sp>
        <p:nvSpPr>
          <p:cNvPr id="4" name="Slide Number Placeholder 3"/>
          <p:cNvSpPr>
            <a:spLocks noGrp="1"/>
          </p:cNvSpPr>
          <p:nvPr>
            <p:ph type="sldNum" sz="quarter" idx="10"/>
          </p:nvPr>
        </p:nvSpPr>
        <p:spPr/>
        <p:txBody>
          <a:bodyPr/>
          <a:lstStyle/>
          <a:p>
            <a:fld id="{E3D6D336-7652-438F-A914-14ED27F7B67E}" type="slidenum">
              <a:rPr lang="en-US" smtClean="0"/>
              <a:pPr/>
              <a:t>16</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3D6D336-7652-438F-A914-14ED27F7B67E}" type="slidenum">
              <a:rPr lang="en-US" smtClean="0"/>
              <a:pPr/>
              <a:t>17</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For the first</a:t>
            </a:r>
            <a:r>
              <a:rPr lang="en-US" baseline="0" dirty="0" smtClean="0"/>
              <a:t> application of the model-based method we revisited Sigsbee2A data set which is a synthetic 2D marine data set.  The model has a stratified back ground </a:t>
            </a:r>
            <a:r>
              <a:rPr lang="en-US" sz="1200" kern="1200" baseline="0" dirty="0" smtClean="0">
                <a:solidFill>
                  <a:schemeClr val="tx1"/>
                </a:solidFill>
                <a:latin typeface="+mn-lt"/>
                <a:ea typeface="+mn-ea"/>
                <a:cs typeface="+mn-cs"/>
              </a:rPr>
              <a:t>associated with a relatively smooth macro-velocity model and contain the salt body with a quite complicated geometry. At right hand side there is some faults and almost regular diffractors. Migration velocity model…</a:t>
            </a:r>
          </a:p>
          <a:p>
            <a:r>
              <a:rPr lang="en-US" sz="1200" kern="1200" baseline="0" dirty="0" smtClean="0">
                <a:solidFill>
                  <a:schemeClr val="tx1"/>
                </a:solidFill>
                <a:latin typeface="+mn-lt"/>
                <a:ea typeface="+mn-ea"/>
                <a:cs typeface="+mn-cs"/>
              </a:rPr>
              <a:t>For performing ray tracing fist we have to remove the salt body. …</a:t>
            </a:r>
          </a:p>
          <a:p>
            <a:endParaRPr lang="en-US" dirty="0"/>
          </a:p>
        </p:txBody>
      </p:sp>
      <p:sp>
        <p:nvSpPr>
          <p:cNvPr id="4" name="Slide Number Placeholder 3"/>
          <p:cNvSpPr>
            <a:spLocks noGrp="1"/>
          </p:cNvSpPr>
          <p:nvPr>
            <p:ph type="sldNum" sz="quarter" idx="10"/>
          </p:nvPr>
        </p:nvSpPr>
        <p:spPr/>
        <p:txBody>
          <a:bodyPr/>
          <a:lstStyle/>
          <a:p>
            <a:fld id="{E3D6D336-7652-438F-A914-14ED27F7B67E}" type="slidenum">
              <a:rPr lang="en-US" smtClean="0"/>
              <a:pPr/>
              <a:t>18</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3D6D336-7652-438F-A914-14ED27F7B67E}" type="slidenum">
              <a:rPr lang="en-US" smtClean="0"/>
              <a:pPr/>
              <a:t>19</a:t>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3D6D336-7652-438F-A914-14ED27F7B67E}" type="slidenum">
              <a:rPr lang="en-US" smtClean="0"/>
              <a:pPr/>
              <a:t>20</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dirty="0" smtClean="0">
                <a:latin typeface="Times New Roman" pitchFamily="18" charset="0"/>
                <a:cs typeface="Times New Roman" pitchFamily="18" charset="0"/>
              </a:rPr>
              <a:t>Common-Reflection-Surface (CRS) stack </a:t>
            </a:r>
            <a:r>
              <a:rPr lang="en-US" baseline="0" dirty="0" smtClean="0"/>
              <a:t>. To obtain the travel time formulation for 2d inhomogeneous model with arbitrarily curve interfaces two hypothetical experiment are performed which yield two different waves. one of these waves is associated with an exploding diffraction which produce  NIP wave with the radius Rnip at the surface which has been shown here by the red color. And another wave is associate with an exploding reflector which produce Normal wave with radius Rn at the surface which has been shown here by the green color.  </a:t>
            </a:r>
            <a:endParaRPr lang="en-US" dirty="0" smtClean="0"/>
          </a:p>
          <a:p>
            <a:r>
              <a:rPr lang="en-US" sz="1200" kern="1200" baseline="0" dirty="0" smtClean="0">
                <a:solidFill>
                  <a:schemeClr val="tx1"/>
                </a:solidFill>
                <a:latin typeface="+mn-lt"/>
                <a:ea typeface="+mn-ea"/>
                <a:cs typeface="+mn-cs"/>
              </a:rPr>
              <a:t>????The Common-Reflection-Surface (CRS) stack method follows the concept of the classical stacking velocity analysis????</a:t>
            </a:r>
            <a:endParaRPr lang="en-US" dirty="0"/>
          </a:p>
        </p:txBody>
      </p:sp>
      <p:sp>
        <p:nvSpPr>
          <p:cNvPr id="4" name="Slide Number Placeholder 3"/>
          <p:cNvSpPr>
            <a:spLocks noGrp="1"/>
          </p:cNvSpPr>
          <p:nvPr>
            <p:ph type="sldNum" sz="quarter" idx="10"/>
          </p:nvPr>
        </p:nvSpPr>
        <p:spPr/>
        <p:txBody>
          <a:bodyPr/>
          <a:lstStyle/>
          <a:p>
            <a:fld id="{E3D6D336-7652-438F-A914-14ED27F7B67E}" type="slidenum">
              <a:rPr lang="en-US" smtClean="0"/>
              <a:pPr/>
              <a:t>3</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3D6D336-7652-438F-A914-14ED27F7B67E}" type="slidenum">
              <a:rPr lang="en-US" smtClean="0"/>
              <a:pPr/>
              <a:t>21</a:t>
            </a:fld>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3D6D336-7652-438F-A914-14ED27F7B67E}" type="slidenum">
              <a:rPr lang="en-US" smtClean="0"/>
              <a:pPr/>
              <a:t>22</a:t>
            </a:fld>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Crs method</a:t>
            </a:r>
            <a:r>
              <a:rPr lang="en-US" baseline="0" dirty="0" smtClean="0"/>
              <a:t> around two decade ago base on two hypothetical experiment was introduced. This method pervious height signal to ratio with compare to the conventional stacking methods. But this method couldn’t handle the conflicting dip. Extended crs proposed to overcome this drawback. This method like the previous method had some drawback and this method could not handle conflicting dips to some extent.  Common diffraction surface stack which is data driven method has been proposed . However this method can handle the conflicting dip as well but this method computationally is too expensive.</a:t>
            </a:r>
          </a:p>
          <a:p>
            <a:r>
              <a:rPr lang="en-US" baseline="0" dirty="0" smtClean="0"/>
              <a:t>In this research we proposed a model based method which need just a smooth micro-velocity. The result of this method which has been applied on synthetic how the efficiency of this method.</a:t>
            </a:r>
            <a:endParaRPr lang="en-US" dirty="0"/>
          </a:p>
        </p:txBody>
      </p:sp>
      <p:sp>
        <p:nvSpPr>
          <p:cNvPr id="4" name="Slide Number Placeholder 3"/>
          <p:cNvSpPr>
            <a:spLocks noGrp="1"/>
          </p:cNvSpPr>
          <p:nvPr>
            <p:ph type="sldNum" sz="quarter" idx="10"/>
          </p:nvPr>
        </p:nvSpPr>
        <p:spPr/>
        <p:txBody>
          <a:bodyPr/>
          <a:lstStyle/>
          <a:p>
            <a:fld id="{E3D6D336-7652-438F-A914-14ED27F7B67E}" type="slidenum">
              <a:rPr lang="en-US" smtClean="0"/>
              <a:pPr/>
              <a:t>23</a:t>
            </a:fld>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3D6D336-7652-438F-A914-14ED27F7B67E}" type="slidenum">
              <a:rPr lang="en-US" smtClean="0"/>
              <a:pPr/>
              <a:t>24</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baseline="0" dirty="0" smtClean="0"/>
              <a:t>Based on these two experiment the </a:t>
            </a:r>
            <a:r>
              <a:rPr lang="en-US" sz="1200" kern="1200" baseline="0" dirty="0" smtClean="0">
                <a:solidFill>
                  <a:schemeClr val="tx1"/>
                </a:solidFill>
                <a:latin typeface="+mn-lt"/>
                <a:ea typeface="+mn-ea"/>
                <a:cs typeface="+mn-cs"/>
              </a:rPr>
              <a:t>second-order approximation of the reflection travel time </a:t>
            </a:r>
            <a:r>
              <a:rPr lang="en-US" baseline="0" dirty="0" smtClean="0"/>
              <a:t>formula has been obtained.??? Here Rn is radius of normal wave and Rnip is radius of NIP wave at the surface and alpha is emergence angle of these two waves???. </a:t>
            </a:r>
            <a:r>
              <a:rPr lang="en-US" dirty="0" smtClean="0"/>
              <a:t>In the crs stack method in</a:t>
            </a:r>
            <a:r>
              <a:rPr lang="en-US" baseline="0" dirty="0" smtClean="0"/>
              <a:t> addition to half offset coordinate, midpoint coordinate are also considered. As you see in lower part of this picture the reflector instead of a point  is a part of circle whit radius equal to R equal to radius of reflector which show here by red color. Response of this red color reflector has been shown by green color at upper part of this figure in time domain. As you see the respond completely coincide with respond of reflector. For the stacking we collect all the amplitudes along this green surface which so-called CRS stacking surface and devote it to p0 point in zero-offset section. As I showed triple parameter (alpha, Rnip,Rn) specify this surface. In principle this coherence analysis is similar to velocity analysis in cmp method but here we performing coherence analysis in 3d.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The main drawback of this method is </a:t>
            </a:r>
            <a:r>
              <a:rPr lang="en-US" sz="1200" kern="1200" baseline="0" dirty="0" smtClean="0">
                <a:solidFill>
                  <a:schemeClr val="tx1"/>
                </a:solidFill>
                <a:latin typeface="+mn-lt"/>
                <a:ea typeface="+mn-ea"/>
                <a:cs typeface="+mn-cs"/>
              </a:rPr>
              <a:t>cannot handle the conflicting dip </a:t>
            </a:r>
            <a:r>
              <a:rPr lang="en-US" baseline="0" dirty="0" smtClean="0"/>
              <a:t>in zero offset section to full extent. What is the conflicting dip and what problem it creates ?</a:t>
            </a:r>
          </a:p>
          <a:p>
            <a:endParaRPr lang="en-US" dirty="0"/>
          </a:p>
        </p:txBody>
      </p:sp>
      <p:sp>
        <p:nvSpPr>
          <p:cNvPr id="4" name="Slide Number Placeholder 3"/>
          <p:cNvSpPr>
            <a:spLocks noGrp="1"/>
          </p:cNvSpPr>
          <p:nvPr>
            <p:ph type="sldNum" sz="quarter" idx="10"/>
          </p:nvPr>
        </p:nvSpPr>
        <p:spPr/>
        <p:txBody>
          <a:bodyPr/>
          <a:lstStyle/>
          <a:p>
            <a:fld id="{E3D6D336-7652-438F-A914-14ED27F7B67E}" type="slidenum">
              <a:rPr lang="en-US" smtClean="0"/>
              <a:pPr/>
              <a:t>4</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Conflicting dips mains</a:t>
            </a:r>
            <a:r>
              <a:rPr lang="en-US" baseline="0" dirty="0" smtClean="0"/>
              <a:t> more than one event contribute to a zero offset sample. </a:t>
            </a:r>
            <a:r>
              <a:rPr lang="en-US" dirty="0" smtClean="0"/>
              <a:t>Here I show</a:t>
            </a:r>
            <a:r>
              <a:rPr lang="en-US" baseline="0" dirty="0" smtClean="0"/>
              <a:t> you a very simple underground structure model. I will show you the seismic response of this model one by one….. </a:t>
            </a:r>
          </a:p>
          <a:p>
            <a:r>
              <a:rPr lang="en-US" baseline="0" dirty="0" smtClean="0"/>
              <a:t>As show here by arrow we can find several zero-offset point that more than one event contributing to the one samples of ZO section.  In other word in present of curved reflectors and diffractors the events intersect with each other or them self. The CRS stack method just consider one operator which have maximum coherence with seismic reflection data and neglect other event which have lower coherence. </a:t>
            </a:r>
            <a:r>
              <a:rPr lang="en-US" sz="1200" kern="1200" baseline="0" dirty="0" smtClean="0">
                <a:solidFill>
                  <a:schemeClr val="tx1"/>
                </a:solidFill>
                <a:latin typeface="+mn-lt"/>
                <a:ea typeface="+mn-ea"/>
                <a:cs typeface="+mn-cs"/>
              </a:rPr>
              <a:t>such that a single stacking operator per ZO sample is no longer appropriate.</a:t>
            </a:r>
            <a:endParaRPr lang="en-US" dirty="0" smtClean="0"/>
          </a:p>
          <a:p>
            <a:endParaRPr lang="en-US" dirty="0"/>
          </a:p>
        </p:txBody>
      </p:sp>
      <p:sp>
        <p:nvSpPr>
          <p:cNvPr id="4" name="Slide Number Placeholder 3"/>
          <p:cNvSpPr>
            <a:spLocks noGrp="1"/>
          </p:cNvSpPr>
          <p:nvPr>
            <p:ph type="sldNum" sz="quarter" idx="10"/>
          </p:nvPr>
        </p:nvSpPr>
        <p:spPr/>
        <p:txBody>
          <a:bodyPr/>
          <a:lstStyle/>
          <a:p>
            <a:fld id="{E3D6D336-7652-438F-A914-14ED27F7B67E}" type="slidenum">
              <a:rPr lang="en-US" smtClean="0"/>
              <a:pPr/>
              <a:t>5</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 I show zero-offset</a:t>
            </a:r>
            <a:r>
              <a:rPr lang="en-US" baseline="0" dirty="0" smtClean="0"/>
              <a:t> stack section which has been obtained by using CRS method. In the left side and in center of this section we have diffractor with high energy and cover reflect that have less energy. And in the right hand side you see the reflector which have high energy cover the hyperbola of diffractors.  </a:t>
            </a:r>
          </a:p>
          <a:p>
            <a:r>
              <a:rPr lang="en-US" baseline="0" dirty="0" smtClean="0"/>
              <a:t>We face to problem when we want to migrate a zero-offset section which has confliction dips. Because for example when we want to sum along this hyperbola and assign it to the diffractor point there is no energy. And here we may lose the continuity  of reflector or cause smile in migrated section.</a:t>
            </a:r>
            <a:endParaRPr lang="en-US" dirty="0" smtClean="0"/>
          </a:p>
          <a:p>
            <a:endParaRPr lang="en-US" dirty="0"/>
          </a:p>
        </p:txBody>
      </p:sp>
      <p:sp>
        <p:nvSpPr>
          <p:cNvPr id="4" name="Slide Number Placeholder 3"/>
          <p:cNvSpPr>
            <a:spLocks noGrp="1"/>
          </p:cNvSpPr>
          <p:nvPr>
            <p:ph type="sldNum" sz="quarter" idx="10"/>
          </p:nvPr>
        </p:nvSpPr>
        <p:spPr/>
        <p:txBody>
          <a:bodyPr/>
          <a:lstStyle/>
          <a:p>
            <a:fld id="{E3D6D336-7652-438F-A914-14ED27F7B67E}" type="slidenum">
              <a:rPr lang="en-US" smtClean="0"/>
              <a:pPr/>
              <a:t>6</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to deal with conflicting</a:t>
            </a:r>
            <a:r>
              <a:rPr lang="en-US" baseline="0" dirty="0" smtClean="0"/>
              <a:t> dip</a:t>
            </a:r>
            <a:r>
              <a:rPr lang="en-US" dirty="0" smtClean="0"/>
              <a:t> extended</a:t>
            </a:r>
            <a:r>
              <a:rPr lang="en-US" baseline="0" dirty="0" smtClean="0"/>
              <a:t> crs method has been introduce</a:t>
            </a:r>
            <a:r>
              <a:rPr lang="en-US" dirty="0" smtClean="0"/>
              <a:t> </a:t>
            </a:r>
            <a:r>
              <a:rPr lang="en-US" baseline="0" dirty="0" smtClean="0"/>
              <a:t>  In this method, instead of considering just one operator for stacking several operator consider for stacking for each sample of zero-offset. For this porpoise for each sample of zero-offset section firs we have to calculate </a:t>
            </a:r>
            <a:r>
              <a:rPr lang="en-US" sz="1200" kern="1200" baseline="0" dirty="0" smtClean="0">
                <a:solidFill>
                  <a:schemeClr val="tx1"/>
                </a:solidFill>
                <a:latin typeface="+mn-lt"/>
                <a:ea typeface="+mn-ea"/>
                <a:cs typeface="+mn-cs"/>
              </a:rPr>
              <a:t>Coherence as a function of emergence angle along a linear operator in the CMP stacked section. In this way we obtain angle spectrum for each sample. Now we assume a threshold for the coherence in angle spectrum. Now we perform stacking along the operators which has more coherence than this threshold. ???Here the result of this method as you see this…???</a:t>
            </a:r>
          </a:p>
          <a:p>
            <a:r>
              <a:rPr lang="en-US" sz="1200" kern="1200" baseline="0" dirty="0" smtClean="0">
                <a:solidFill>
                  <a:schemeClr val="tx1"/>
                </a:solidFill>
                <a:latin typeface="+mn-lt"/>
                <a:ea typeface="+mn-ea"/>
                <a:cs typeface="+mn-cs"/>
              </a:rPr>
              <a:t>The main difficulty in this approach is to identify conflicting dip situations and to decide how many contributions should be considered. This ???implies a tricky balancing between lacking contributions and potential artifacts due to the unwanted parameterization of spurious events.??? Another method proposed to deal with conflicting dips is CDS</a:t>
            </a:r>
            <a:endParaRPr lang="en-US" dirty="0" smtClean="0"/>
          </a:p>
          <a:p>
            <a:endParaRPr lang="en-US" dirty="0"/>
          </a:p>
        </p:txBody>
      </p:sp>
      <p:sp>
        <p:nvSpPr>
          <p:cNvPr id="4" name="Slide Number Placeholder 3"/>
          <p:cNvSpPr>
            <a:spLocks noGrp="1"/>
          </p:cNvSpPr>
          <p:nvPr>
            <p:ph type="sldNum" sz="quarter" idx="10"/>
          </p:nvPr>
        </p:nvSpPr>
        <p:spPr/>
        <p:txBody>
          <a:bodyPr/>
          <a:lstStyle/>
          <a:p>
            <a:fld id="{E3D6D336-7652-438F-A914-14ED27F7B67E}" type="slidenum">
              <a:rPr lang="en-US" smtClean="0"/>
              <a:pPr/>
              <a:t>7</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In this method by merging concepts of the dip move out correction with the CRS approach, instead of considering only a few number of dips or stacking operators per sample, almost a continuous range of dips is considered. As I mentioned The CRS method is based on an analytical approximation of the reflection travel time up to second order. For diffractor in the subsurface, an exploding point source experiment and an exploding reflector experiment naturally coincide, such that RNIP  RN. Thus, for diffraction events, the CRS travel time equation  reduces to the CDS travel time approximation. ????For reflection events, the CDS operator is an inferior approximation compared to the CRS operator as RNIP !=RN. But ????with a reasonable chosen aperture it can approximate the event as wellRcds which estimate by this data-based method is a weighted average of Rn and Rnip whereas in model based method which propose here Rcds is equal to Rnip????</a:t>
            </a:r>
            <a:endParaRPr lang="en-US" dirty="0"/>
          </a:p>
        </p:txBody>
      </p:sp>
      <p:sp>
        <p:nvSpPr>
          <p:cNvPr id="4" name="Slide Number Placeholder 3"/>
          <p:cNvSpPr>
            <a:spLocks noGrp="1"/>
          </p:cNvSpPr>
          <p:nvPr>
            <p:ph type="sldNum" sz="quarter" idx="10"/>
          </p:nvPr>
        </p:nvSpPr>
        <p:spPr/>
        <p:txBody>
          <a:bodyPr/>
          <a:lstStyle/>
          <a:p>
            <a:fld id="{E3D6D336-7652-438F-A914-14ED27F7B67E}" type="slidenum">
              <a:rPr lang="en-US" smtClean="0"/>
              <a:pPr/>
              <a:t>8</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This approach is quite time consuming, as separate stacking operators have to be determined for each stacked sample to be simulated and each considered dip in a data-driven manner by use of coherence analysis in the prestack data. Here we are going to propose a model base method to the CDS stack. This approach is far more efficient than the data-driven approach and further emphasizes.</a:t>
            </a:r>
            <a:endParaRPr lang="en-US" dirty="0"/>
          </a:p>
        </p:txBody>
      </p:sp>
      <p:sp>
        <p:nvSpPr>
          <p:cNvPr id="4" name="Slide Number Placeholder 3"/>
          <p:cNvSpPr>
            <a:spLocks noGrp="1"/>
          </p:cNvSpPr>
          <p:nvPr>
            <p:ph type="sldNum" sz="quarter" idx="10"/>
          </p:nvPr>
        </p:nvSpPr>
        <p:spPr/>
        <p:txBody>
          <a:bodyPr/>
          <a:lstStyle/>
          <a:p>
            <a:fld id="{E3D6D336-7652-438F-A914-14ED27F7B67E}" type="slidenum">
              <a:rPr lang="en-US" smtClean="0"/>
              <a:pPr/>
              <a:t>9</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We assume that a smooth macro-velocity model has already been determined in which the parameters of the CDS stacking operators can be</a:t>
            </a:r>
          </a:p>
          <a:p>
            <a:r>
              <a:rPr lang="en-US" sz="1200" kern="1200" baseline="0" dirty="0" smtClean="0">
                <a:solidFill>
                  <a:schemeClr val="tx1"/>
                </a:solidFill>
                <a:latin typeface="+mn-lt"/>
                <a:ea typeface="+mn-ea"/>
                <a:cs typeface="+mn-cs"/>
              </a:rPr>
              <a:t>easily forward-modeled. Assume a diffractor on depth. A beam from this diffractor receive to surface with radius which is equal to Rcds. In other word it is possible to calculate the curvature of wave front along the normal ray. Of course we want to calculate the curvature at the surface. Thus, the first step is using kinematic ray tracing to determine the ray path. As we need this ray for a given surface location and a given emergence angle, and given time the kinematic ray tracing is performed for the down-going ray</a:t>
            </a:r>
            <a:endParaRPr lang="en-US" dirty="0"/>
          </a:p>
        </p:txBody>
      </p:sp>
      <p:sp>
        <p:nvSpPr>
          <p:cNvPr id="4" name="Slide Number Placeholder 3"/>
          <p:cNvSpPr>
            <a:spLocks noGrp="1"/>
          </p:cNvSpPr>
          <p:nvPr>
            <p:ph type="sldNum" sz="quarter" idx="10"/>
          </p:nvPr>
        </p:nvSpPr>
        <p:spPr/>
        <p:txBody>
          <a:bodyPr/>
          <a:lstStyle/>
          <a:p>
            <a:fld id="{E3D6D336-7652-438F-A914-14ED27F7B67E}" type="slidenum">
              <a:rPr lang="en-US" smtClean="0"/>
              <a:pPr/>
              <a:t>10</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A87265E-9436-4637-880B-52B7BFFB5F5A}" type="datetimeFigureOut">
              <a:rPr lang="en-US" smtClean="0"/>
              <a:pPr/>
              <a:t>8/11/2011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6E29977-9EBA-4AD5-8C91-5B68BCE8BF13}" type="slidenum">
              <a:rPr lang="en-US" smtClean="0"/>
              <a:pPr/>
              <a:t>‹Nr.›</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87265E-9436-4637-880B-52B7BFFB5F5A}" type="datetimeFigureOut">
              <a:rPr lang="en-US" smtClean="0"/>
              <a:pPr/>
              <a:t>8/11/2011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6E29977-9EBA-4AD5-8C91-5B68BCE8BF13}" type="slidenum">
              <a:rPr lang="en-US" smtClean="0"/>
              <a:pPr/>
              <a:t>‹Nr.›</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87265E-9436-4637-880B-52B7BFFB5F5A}" type="datetimeFigureOut">
              <a:rPr lang="en-US" smtClean="0"/>
              <a:pPr/>
              <a:t>8/11/2011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6E29977-9EBA-4AD5-8C91-5B68BCE8BF13}" type="slidenum">
              <a:rPr lang="en-US" smtClean="0"/>
              <a:pPr/>
              <a:t>‹Nr.›</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87265E-9436-4637-880B-52B7BFFB5F5A}" type="datetimeFigureOut">
              <a:rPr lang="en-US" smtClean="0"/>
              <a:pPr/>
              <a:t>8/11/2011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6E29977-9EBA-4AD5-8C91-5B68BCE8BF13}" type="slidenum">
              <a:rPr lang="en-US" smtClean="0"/>
              <a:pPr/>
              <a:t>‹Nr.›</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A87265E-9436-4637-880B-52B7BFFB5F5A}" type="datetimeFigureOut">
              <a:rPr lang="en-US" smtClean="0"/>
              <a:pPr/>
              <a:t>8/11/2011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6E29977-9EBA-4AD5-8C91-5B68BCE8BF13}" type="slidenum">
              <a:rPr lang="en-US" smtClean="0"/>
              <a:pPr/>
              <a:t>‹Nr.›</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A87265E-9436-4637-880B-52B7BFFB5F5A}" type="datetimeFigureOut">
              <a:rPr lang="en-US" smtClean="0"/>
              <a:pPr/>
              <a:t>8/11/2011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6E29977-9EBA-4AD5-8C91-5B68BCE8BF13}" type="slidenum">
              <a:rPr lang="en-US" smtClean="0"/>
              <a:pPr/>
              <a:t>‹Nr.›</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A87265E-9436-4637-880B-52B7BFFB5F5A}" type="datetimeFigureOut">
              <a:rPr lang="en-US" smtClean="0"/>
              <a:pPr/>
              <a:t>8/11/2011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56E29977-9EBA-4AD5-8C91-5B68BCE8BF13}" type="slidenum">
              <a:rPr lang="en-US" smtClean="0"/>
              <a:pPr/>
              <a:t>‹Nr.›</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A87265E-9436-4637-880B-52B7BFFB5F5A}" type="datetimeFigureOut">
              <a:rPr lang="en-US" smtClean="0"/>
              <a:pPr/>
              <a:t>8/11/2011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56E29977-9EBA-4AD5-8C91-5B68BCE8BF13}" type="slidenum">
              <a:rPr lang="en-US" smtClean="0"/>
              <a:pPr/>
              <a:t>‹Nr.›</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87265E-9436-4637-880B-52B7BFFB5F5A}" type="datetimeFigureOut">
              <a:rPr lang="en-US" smtClean="0"/>
              <a:pPr/>
              <a:t>8/11/2011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56E29977-9EBA-4AD5-8C91-5B68BCE8BF13}" type="slidenum">
              <a:rPr lang="en-US" smtClean="0"/>
              <a:pPr/>
              <a:t>‹Nr.›</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87265E-9436-4637-880B-52B7BFFB5F5A}" type="datetimeFigureOut">
              <a:rPr lang="en-US" smtClean="0"/>
              <a:pPr/>
              <a:t>8/11/2011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6E29977-9EBA-4AD5-8C91-5B68BCE8BF13}" type="slidenum">
              <a:rPr lang="en-US" smtClean="0"/>
              <a:pPr/>
              <a:t>‹Nr.›</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87265E-9436-4637-880B-52B7BFFB5F5A}" type="datetimeFigureOut">
              <a:rPr lang="en-US" smtClean="0"/>
              <a:pPr/>
              <a:t>8/11/2011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6E29977-9EBA-4AD5-8C91-5B68BCE8BF13}" type="slidenum">
              <a:rPr lang="en-US" smtClean="0"/>
              <a:pPr/>
              <a:t>‹Nr.›</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87265E-9436-4637-880B-52B7BFFB5F5A}" type="datetimeFigureOut">
              <a:rPr lang="en-US" smtClean="0"/>
              <a:pPr/>
              <a:t>8/11/2011</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E29977-9EBA-4AD5-8C91-5B68BCE8BF13}" type="slidenum">
              <a:rPr lang="en-US" smtClean="0"/>
              <a:pPr/>
              <a:t>‹Nr.›</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42.png"/><Relationship Id="rId4" Type="http://schemas.openxmlformats.org/officeDocument/2006/relationships/image" Target="../media/image41.png"/></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48.emf"/><Relationship Id="rId4" Type="http://schemas.openxmlformats.org/officeDocument/2006/relationships/image" Target="../media/image47.emf"/></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2.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1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2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2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2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notesSlide" Target="../notesSlides/notesSlide3.xml"/><Relationship Id="rId7" Type="http://schemas.openxmlformats.org/officeDocument/2006/relationships/image" Target="../media/image7.e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package" Target="../embeddings/Microsoft_Word-Dokument1.docx"/><Relationship Id="rId5" Type="http://schemas.openxmlformats.org/officeDocument/2006/relationships/image" Target="../media/image8.png"/><Relationship Id="rId4" Type="http://schemas.openxmlformats.org/officeDocument/2006/relationships/image" Target="../media/image1.jpeg"/><Relationship Id="rId9" Type="http://schemas.openxmlformats.org/officeDocument/2006/relationships/image" Target="../media/image10.pn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18" Type="http://schemas.openxmlformats.org/officeDocument/2006/relationships/image" Target="../media/image25.png"/><Relationship Id="rId3" Type="http://schemas.openxmlformats.org/officeDocument/2006/relationships/image" Target="../media/image1.jpeg"/><Relationship Id="rId21" Type="http://schemas.openxmlformats.org/officeDocument/2006/relationships/image" Target="../media/image28.png"/><Relationship Id="rId7" Type="http://schemas.openxmlformats.org/officeDocument/2006/relationships/image" Target="../media/image14.png"/><Relationship Id="rId12" Type="http://schemas.openxmlformats.org/officeDocument/2006/relationships/image" Target="../media/image19.png"/><Relationship Id="rId17" Type="http://schemas.openxmlformats.org/officeDocument/2006/relationships/image" Target="../media/image24.png"/><Relationship Id="rId2" Type="http://schemas.openxmlformats.org/officeDocument/2006/relationships/notesSlide" Target="../notesSlides/notesSlide4.xml"/><Relationship Id="rId16" Type="http://schemas.openxmlformats.org/officeDocument/2006/relationships/image" Target="../media/image23.png"/><Relationship Id="rId20" Type="http://schemas.openxmlformats.org/officeDocument/2006/relationships/image" Target="../media/image27.png"/><Relationship Id="rId1" Type="http://schemas.openxmlformats.org/officeDocument/2006/relationships/slideLayout" Target="../slideLayouts/slideLayout1.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5" Type="http://schemas.openxmlformats.org/officeDocument/2006/relationships/image" Target="../media/image22.png"/><Relationship Id="rId23" Type="http://schemas.openxmlformats.org/officeDocument/2006/relationships/image" Target="../media/image30.png"/><Relationship Id="rId10" Type="http://schemas.openxmlformats.org/officeDocument/2006/relationships/image" Target="../media/image17.png"/><Relationship Id="rId19" Type="http://schemas.openxmlformats.org/officeDocument/2006/relationships/image" Target="../media/image26.png"/><Relationship Id="rId4" Type="http://schemas.openxmlformats.org/officeDocument/2006/relationships/image" Target="../media/image11.png"/><Relationship Id="rId9" Type="http://schemas.openxmlformats.org/officeDocument/2006/relationships/image" Target="../media/image16.png"/><Relationship Id="rId14" Type="http://schemas.openxmlformats.org/officeDocument/2006/relationships/image" Target="../media/image21.png"/><Relationship Id="rId22" Type="http://schemas.openxmlformats.org/officeDocument/2006/relationships/image" Target="../media/image29.png"/></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34.jpe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33.jpeg"/><Relationship Id="rId5" Type="http://schemas.openxmlformats.org/officeDocument/2006/relationships/image" Target="../media/image32.png"/><Relationship Id="rId4" Type="http://schemas.openxmlformats.org/officeDocument/2006/relationships/image" Target="../media/image31.png"/></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8.xml.rels><?xml version="1.0" encoding="UTF-8" standalone="yes"?>
<Relationships xmlns="http://schemas.openxmlformats.org/package/2006/relationships"><Relationship Id="rId8" Type="http://schemas.openxmlformats.org/officeDocument/2006/relationships/image" Target="../media/image37.emf"/><Relationship Id="rId3" Type="http://schemas.openxmlformats.org/officeDocument/2006/relationships/notesSlide" Target="../notesSlides/notesSlide7.xml"/><Relationship Id="rId7" Type="http://schemas.openxmlformats.org/officeDocument/2006/relationships/package" Target="../embeddings/Microsoft_Word-Dokument3.docx"/><Relationship Id="rId2" Type="http://schemas.openxmlformats.org/officeDocument/2006/relationships/slideLayout" Target="../slideLayouts/slideLayout1.xml"/><Relationship Id="rId1" Type="http://schemas.openxmlformats.org/officeDocument/2006/relationships/vmlDrawing" Target="../drawings/vmlDrawing2.vml"/><Relationship Id="rId6" Type="http://schemas.openxmlformats.org/officeDocument/2006/relationships/image" Target="../media/image36.emf"/><Relationship Id="rId5" Type="http://schemas.openxmlformats.org/officeDocument/2006/relationships/package" Target="../embeddings/Microsoft_Word-Dokument2.docx"/><Relationship Id="rId10" Type="http://schemas.openxmlformats.org/officeDocument/2006/relationships/image" Target="../media/image38.emf"/><Relationship Id="rId4" Type="http://schemas.openxmlformats.org/officeDocument/2006/relationships/image" Target="../media/image1.jpeg"/><Relationship Id="rId9" Type="http://schemas.openxmlformats.org/officeDocument/2006/relationships/package" Target="../embeddings/Microsoft_Word-Dokument4.docx"/></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40.tiff"/><Relationship Id="rId4" Type="http://schemas.openxmlformats.org/officeDocument/2006/relationships/image" Target="../media/image39.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eismic-2l.jpg"/>
          <p:cNvPicPr>
            <a:picLocks noChangeAspect="1"/>
          </p:cNvPicPr>
          <p:nvPr/>
        </p:nvPicPr>
        <p:blipFill>
          <a:blip r:embed="rId2">
            <a:clrChange>
              <a:clrFrom>
                <a:srgbClr val="FFFFFF"/>
              </a:clrFrom>
              <a:clrTo>
                <a:srgbClr val="FFFFFF">
                  <a:alpha val="0"/>
                </a:srgbClr>
              </a:clrTo>
            </a:clrChange>
            <a:lum bright="-100000" contrast="40000"/>
          </a:blip>
          <a:stretch>
            <a:fillRect/>
          </a:stretch>
        </p:blipFill>
        <p:spPr>
          <a:xfrm>
            <a:off x="0" y="0"/>
            <a:ext cx="9144000" cy="6858000"/>
          </a:xfrm>
          <a:prstGeom prst="rect">
            <a:avLst/>
          </a:prstGeom>
          <a:ln>
            <a:noFill/>
          </a:ln>
          <a:effectLst>
            <a:softEdge rad="31750"/>
          </a:effectLst>
          <a:scene3d>
            <a:camera prst="orthographicFront">
              <a:rot lat="0" lon="0" rev="0"/>
            </a:camera>
            <a:lightRig rig="chilly" dir="t">
              <a:rot lat="0" lon="0" rev="18480000"/>
            </a:lightRig>
          </a:scene3d>
          <a:sp3d prstMaterial="clear">
            <a:bevelT h="63500"/>
          </a:sp3d>
        </p:spPr>
      </p:pic>
      <p:sp>
        <p:nvSpPr>
          <p:cNvPr id="4" name="TextBox 3"/>
          <p:cNvSpPr txBox="1"/>
          <p:nvPr/>
        </p:nvSpPr>
        <p:spPr>
          <a:xfrm>
            <a:off x="242455" y="2644170"/>
            <a:ext cx="8610600" cy="1569660"/>
          </a:xfrm>
          <a:prstGeom prst="rect">
            <a:avLst/>
          </a:prstGeom>
          <a:noFill/>
        </p:spPr>
        <p:txBody>
          <a:bodyPr wrap="square" rtlCol="0">
            <a:spAutoFit/>
          </a:bodyPr>
          <a:lstStyle/>
          <a:p>
            <a:pPr algn="ctr"/>
            <a:r>
              <a:rPr lang="en-US" sz="3200" dirty="0" smtClean="0">
                <a:latin typeface="Times New Roman" pitchFamily="18" charset="0"/>
                <a:cs typeface="Times New Roman" pitchFamily="18" charset="0"/>
              </a:rPr>
              <a:t>A model-based approach to the Common-Diffraction-Surface stack</a:t>
            </a:r>
          </a:p>
          <a:p>
            <a:pPr algn="ctr"/>
            <a:r>
              <a:rPr lang="en-US" sz="3200" dirty="0" smtClean="0">
                <a:latin typeface="Times New Roman" pitchFamily="18" charset="0"/>
                <a:cs typeface="Times New Roman" pitchFamily="18" charset="0"/>
              </a:rPr>
              <a:t>- a synthetic case study</a:t>
            </a:r>
            <a:endParaRPr lang="en-US" sz="3200" dirty="0">
              <a:latin typeface="Times New Roman" pitchFamily="18" charset="0"/>
              <a:cs typeface="Times New Roman" pitchFamily="18" charset="0"/>
            </a:endParaRPr>
          </a:p>
        </p:txBody>
      </p:sp>
      <p:grpSp>
        <p:nvGrpSpPr>
          <p:cNvPr id="7" name="Group 6"/>
          <p:cNvGrpSpPr/>
          <p:nvPr/>
        </p:nvGrpSpPr>
        <p:grpSpPr>
          <a:xfrm>
            <a:off x="2247900" y="152400"/>
            <a:ext cx="4572000" cy="2366665"/>
            <a:chOff x="2133600" y="0"/>
            <a:chExt cx="4572000" cy="2366665"/>
          </a:xfrm>
        </p:grpSpPr>
        <p:sp>
          <p:nvSpPr>
            <p:cNvPr id="9" name="TextBox 8"/>
            <p:cNvSpPr txBox="1"/>
            <p:nvPr/>
          </p:nvSpPr>
          <p:spPr>
            <a:xfrm>
              <a:off x="2133600" y="1905000"/>
              <a:ext cx="4572000" cy="461665"/>
            </a:xfrm>
            <a:prstGeom prst="rect">
              <a:avLst/>
            </a:prstGeom>
            <a:noFill/>
          </p:spPr>
          <p:txBody>
            <a:bodyPr wrap="square" rtlCol="0">
              <a:spAutoFit/>
            </a:bodyPr>
            <a:lstStyle/>
            <a:p>
              <a:pPr algn="ctr"/>
              <a:r>
                <a:rPr lang="en-US" sz="1200" b="1" dirty="0" smtClean="0">
                  <a:latin typeface="Times New Roman" pitchFamily="18" charset="0"/>
                  <a:cs typeface="Times New Roman" pitchFamily="18" charset="0"/>
                </a:rPr>
                <a:t>Shahrood University of Technology</a:t>
              </a:r>
            </a:p>
            <a:p>
              <a:pPr algn="ctr"/>
              <a:r>
                <a:rPr lang="en-US" sz="1200" b="1" dirty="0" smtClean="0">
                  <a:latin typeface="Times New Roman" pitchFamily="18" charset="0"/>
                  <a:cs typeface="Times New Roman" pitchFamily="18" charset="0"/>
                </a:rPr>
                <a:t>Faculty  of Mining, Petroleum and Geophysics  </a:t>
              </a:r>
              <a:endParaRPr lang="en-US" sz="1200" b="1" dirty="0">
                <a:latin typeface="Times New Roman" pitchFamily="18" charset="0"/>
                <a:cs typeface="Times New Roman" pitchFamily="18" charset="0"/>
              </a:endParaRPr>
            </a:p>
          </p:txBody>
        </p:sp>
        <p:pic>
          <p:nvPicPr>
            <p:cNvPr id="10242" name="Picture 2"/>
            <p:cNvPicPr>
              <a:picLocks noChangeAspect="1" noChangeArrowheads="1"/>
            </p:cNvPicPr>
            <p:nvPr/>
          </p:nvPicPr>
          <p:blipFill>
            <a:blip r:embed="rId3">
              <a:clrChange>
                <a:clrFrom>
                  <a:srgbClr val="000000"/>
                </a:clrFrom>
                <a:clrTo>
                  <a:srgbClr val="000000">
                    <a:alpha val="0"/>
                  </a:srgbClr>
                </a:clrTo>
              </a:clrChange>
            </a:blip>
            <a:srcRect/>
            <a:stretch>
              <a:fillRect/>
            </a:stretch>
          </p:blipFill>
          <p:spPr bwMode="auto">
            <a:xfrm>
              <a:off x="3686175" y="0"/>
              <a:ext cx="1466850" cy="1847850"/>
            </a:xfrm>
            <a:prstGeom prst="rect">
              <a:avLst/>
            </a:prstGeom>
            <a:noFill/>
            <a:ln w="9525">
              <a:noFill/>
              <a:miter lim="800000"/>
              <a:headEnd/>
              <a:tailEnd/>
            </a:ln>
            <a:effectLst/>
          </p:spPr>
        </p:pic>
      </p:grpSp>
      <p:sp>
        <p:nvSpPr>
          <p:cNvPr id="6" name="TextBox 5"/>
          <p:cNvSpPr txBox="1"/>
          <p:nvPr/>
        </p:nvSpPr>
        <p:spPr>
          <a:xfrm>
            <a:off x="2590800" y="4343400"/>
            <a:ext cx="3733800" cy="2031325"/>
          </a:xfrm>
          <a:prstGeom prst="rect">
            <a:avLst/>
          </a:prstGeom>
          <a:noFill/>
        </p:spPr>
        <p:txBody>
          <a:bodyPr wrap="square" rtlCol="0">
            <a:spAutoFit/>
          </a:bodyPr>
          <a:lstStyle/>
          <a:p>
            <a:pPr algn="ctr"/>
            <a:r>
              <a:rPr lang="en-US" dirty="0" err="1" smtClean="0">
                <a:latin typeface="Times New Roman" pitchFamily="18" charset="0"/>
                <a:cs typeface="Times New Roman" pitchFamily="18" charset="0"/>
              </a:rPr>
              <a:t>Hashem</a:t>
            </a:r>
            <a:r>
              <a:rPr lang="en-US" dirty="0" smtClean="0">
                <a:latin typeface="Times New Roman" pitchFamily="18" charset="0"/>
                <a:cs typeface="Times New Roman" pitchFamily="18" charset="0"/>
              </a:rPr>
              <a:t>  Shahsavani</a:t>
            </a:r>
            <a:r>
              <a:rPr lang="en-US" baseline="30000" dirty="0" smtClean="0">
                <a:latin typeface="Times New Roman" pitchFamily="18" charset="0"/>
                <a:cs typeface="Times New Roman" pitchFamily="18" charset="0"/>
              </a:rPr>
              <a:t>1</a:t>
            </a:r>
            <a:r>
              <a:rPr lang="en-US" dirty="0" smtClean="0">
                <a:latin typeface="Times New Roman" pitchFamily="18" charset="0"/>
                <a:cs typeface="Times New Roman" pitchFamily="18" charset="0"/>
              </a:rPr>
              <a:t>, Jürgen Mann</a:t>
            </a:r>
            <a:r>
              <a:rPr lang="en-US" baseline="30000" dirty="0" smtClean="0">
                <a:latin typeface="Times New Roman" pitchFamily="18" charset="0"/>
                <a:cs typeface="Times New Roman" pitchFamily="18" charset="0"/>
              </a:rPr>
              <a:t>2</a:t>
            </a:r>
            <a:r>
              <a:rPr lang="en-US" dirty="0" smtClean="0">
                <a:latin typeface="Times New Roman" pitchFamily="18" charset="0"/>
                <a:cs typeface="Times New Roman" pitchFamily="18" charset="0"/>
              </a:rPr>
              <a:t>,</a:t>
            </a:r>
          </a:p>
          <a:p>
            <a:pPr algn="ctr"/>
            <a:r>
              <a:rPr lang="en-US" dirty="0" err="1" smtClean="0">
                <a:latin typeface="Times New Roman" pitchFamily="18" charset="0"/>
                <a:cs typeface="Times New Roman" pitchFamily="18" charset="0"/>
              </a:rPr>
              <a:t>Iradj</a:t>
            </a:r>
            <a:r>
              <a:rPr lang="en-US" dirty="0" smtClean="0">
                <a:latin typeface="Times New Roman" pitchFamily="18" charset="0"/>
                <a:cs typeface="Times New Roman" pitchFamily="18" charset="0"/>
              </a:rPr>
              <a:t> Piruz</a:t>
            </a:r>
            <a:r>
              <a:rPr lang="en-US" baseline="30000" dirty="0" smtClean="0">
                <a:latin typeface="Times New Roman" pitchFamily="18" charset="0"/>
                <a:cs typeface="Times New Roman" pitchFamily="18" charset="0"/>
              </a:rPr>
              <a:t>1</a:t>
            </a:r>
            <a:r>
              <a:rPr lang="en-US" dirty="0" smtClean="0">
                <a:latin typeface="Times New Roman" pitchFamily="18" charset="0"/>
                <a:cs typeface="Times New Roman" pitchFamily="18" charset="0"/>
              </a:rPr>
              <a:t>, and Peter Hubral</a:t>
            </a:r>
            <a:r>
              <a:rPr lang="en-US" baseline="30000" dirty="0" smtClean="0">
                <a:latin typeface="Times New Roman" pitchFamily="18" charset="0"/>
                <a:cs typeface="Times New Roman" pitchFamily="18" charset="0"/>
              </a:rPr>
              <a:t>2</a:t>
            </a:r>
          </a:p>
          <a:p>
            <a:pPr algn="ctr"/>
            <a:endParaRPr lang="en-US" dirty="0" smtClean="0">
              <a:latin typeface="Times New Roman" pitchFamily="18" charset="0"/>
              <a:cs typeface="Times New Roman" pitchFamily="18" charset="0"/>
            </a:endParaRPr>
          </a:p>
          <a:p>
            <a:pPr algn="ctr"/>
            <a:r>
              <a:rPr lang="en-US" baseline="30000" dirty="0" smtClean="0">
                <a:latin typeface="Times New Roman" pitchFamily="18" charset="0"/>
                <a:cs typeface="Times New Roman" pitchFamily="18" charset="0"/>
              </a:rPr>
              <a:t>1</a:t>
            </a:r>
            <a:r>
              <a:rPr lang="en-US" dirty="0" smtClean="0">
                <a:latin typeface="Times New Roman" pitchFamily="18" charset="0"/>
                <a:cs typeface="Times New Roman" pitchFamily="18" charset="0"/>
              </a:rPr>
              <a:t>Shahrood University of Technology </a:t>
            </a:r>
            <a:r>
              <a:rPr lang="en-US" baseline="30000" dirty="0" smtClean="0">
                <a:latin typeface="Times New Roman" pitchFamily="18" charset="0"/>
                <a:cs typeface="Times New Roman" pitchFamily="18" charset="0"/>
              </a:rPr>
              <a:t>2</a:t>
            </a:r>
            <a:r>
              <a:rPr lang="en-US" dirty="0" smtClean="0">
                <a:latin typeface="Times New Roman" pitchFamily="18" charset="0"/>
                <a:cs typeface="Times New Roman" pitchFamily="18" charset="0"/>
              </a:rPr>
              <a:t>Karlsruhe Institute of Technology</a:t>
            </a:r>
          </a:p>
          <a:p>
            <a:pPr algn="ctr"/>
            <a:endParaRPr lang="en-US" dirty="0" smtClean="0">
              <a:latin typeface="Times New Roman" pitchFamily="18" charset="0"/>
              <a:cs typeface="Times New Roman" pitchFamily="18" charset="0"/>
            </a:endParaRPr>
          </a:p>
          <a:p>
            <a:pPr algn="ctr"/>
            <a:r>
              <a:rPr lang="en-US" dirty="0" smtClean="0">
                <a:latin typeface="Times New Roman" pitchFamily="18" charset="0"/>
                <a:cs typeface="Times New Roman" pitchFamily="18" charset="0"/>
              </a:rPr>
              <a:t>August 16th, 2011 </a:t>
            </a:r>
            <a:endParaRPr lang="en-US" dirty="0">
              <a:latin typeface="Times New Roman" pitchFamily="18" charset="0"/>
              <a:cs typeface="Times New Roman" pitchFamily="18" charset="0"/>
            </a:endParaRPr>
          </a:p>
        </p:txBody>
      </p:sp>
      <p:pic>
        <p:nvPicPr>
          <p:cNvPr id="2" name="Grafik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 y="640407"/>
            <a:ext cx="2891136" cy="1445568"/>
          </a:xfrm>
          <a:prstGeom prst="rect">
            <a:avLst/>
          </a:prstGeom>
        </p:spPr>
      </p:pic>
      <p:pic>
        <p:nvPicPr>
          <p:cNvPr id="3" name="Grafik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72200" y="375253"/>
            <a:ext cx="1886279" cy="1645163"/>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eismic-2l.jpg"/>
          <p:cNvPicPr>
            <a:picLocks noChangeAspect="1"/>
          </p:cNvPicPr>
          <p:nvPr/>
        </p:nvPicPr>
        <p:blipFill>
          <a:blip r:embed="rId3">
            <a:clrChange>
              <a:clrFrom>
                <a:srgbClr val="FFFFFF"/>
              </a:clrFrom>
              <a:clrTo>
                <a:srgbClr val="FFFFFF">
                  <a:alpha val="0"/>
                </a:srgbClr>
              </a:clrTo>
            </a:clrChange>
            <a:lum bright="-100000" contrast="-91000"/>
          </a:blip>
          <a:stretch>
            <a:fillRect/>
          </a:stretch>
        </p:blipFill>
        <p:spPr>
          <a:xfrm>
            <a:off x="0" y="0"/>
            <a:ext cx="9144000" cy="6858000"/>
          </a:xfrm>
          <a:prstGeom prst="rect">
            <a:avLst/>
          </a:prstGeom>
          <a:ln>
            <a:noFill/>
          </a:ln>
          <a:effectLst>
            <a:softEdge rad="31750"/>
          </a:effectLst>
          <a:scene3d>
            <a:camera prst="orthographicFront">
              <a:rot lat="0" lon="0" rev="0"/>
            </a:camera>
            <a:lightRig rig="chilly" dir="t">
              <a:rot lat="0" lon="0" rev="18480000"/>
            </a:lightRig>
          </a:scene3d>
          <a:sp3d prstMaterial="clear">
            <a:bevelT h="63500"/>
          </a:sp3d>
        </p:spPr>
      </p:pic>
      <p:sp>
        <p:nvSpPr>
          <p:cNvPr id="10" name="Isosceles Triangle 9"/>
          <p:cNvSpPr/>
          <p:nvPr/>
        </p:nvSpPr>
        <p:spPr>
          <a:xfrm rot="10800000">
            <a:off x="5159099" y="2146180"/>
            <a:ext cx="157302" cy="16884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2"/>
          <p:cNvPicPr>
            <a:picLocks noChangeAspect="1" noChangeArrowheads="1"/>
          </p:cNvPicPr>
          <p:nvPr/>
        </p:nvPicPr>
        <p:blipFill>
          <a:blip r:embed="rId4"/>
          <a:srcRect/>
          <a:stretch>
            <a:fillRect/>
          </a:stretch>
        </p:blipFill>
        <p:spPr bwMode="auto">
          <a:xfrm>
            <a:off x="1347806" y="1752600"/>
            <a:ext cx="6803305" cy="5044312"/>
          </a:xfrm>
          <a:prstGeom prst="rect">
            <a:avLst/>
          </a:prstGeom>
          <a:noFill/>
          <a:ln w="9525">
            <a:noFill/>
            <a:miter lim="800000"/>
            <a:headEnd/>
            <a:tailEnd/>
          </a:ln>
          <a:effectLst/>
        </p:spPr>
      </p:pic>
      <p:cxnSp>
        <p:nvCxnSpPr>
          <p:cNvPr id="12" name="Straight Connector 11"/>
          <p:cNvCxnSpPr/>
          <p:nvPr/>
        </p:nvCxnSpPr>
        <p:spPr>
          <a:xfrm rot="16200000" flipH="1">
            <a:off x="4975820" y="2605495"/>
            <a:ext cx="759813" cy="235953"/>
          </a:xfrm>
          <a:prstGeom prst="line">
            <a:avLst/>
          </a:prstGeom>
          <a:ln w="19050">
            <a:solidFill>
              <a:schemeClr val="bg2"/>
            </a:solidFill>
          </a:ln>
          <a:scene3d>
            <a:camera prst="orthographicFront">
              <a:rot lat="0" lon="0" rev="0"/>
            </a:camera>
            <a:lightRig rig="threePt" dir="t"/>
          </a:scene3d>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16200000" flipH="1">
            <a:off x="5319459" y="3281926"/>
            <a:ext cx="857318" cy="50022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a:endCxn id="21" idx="1"/>
          </p:cNvCxnSpPr>
          <p:nvPr/>
        </p:nvCxnSpPr>
        <p:spPr>
          <a:xfrm rot="16200000" flipH="1">
            <a:off x="6195222" y="3915595"/>
            <a:ext cx="543769" cy="79776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15" name="Arc 14"/>
          <p:cNvSpPr/>
          <p:nvPr/>
        </p:nvSpPr>
        <p:spPr>
          <a:xfrm rot="15796501">
            <a:off x="6349738" y="4112115"/>
            <a:ext cx="1113088" cy="1038192"/>
          </a:xfrm>
          <a:prstGeom prst="arc">
            <a:avLst>
              <a:gd name="adj1" fmla="val 16038973"/>
              <a:gd name="adj2" fmla="val 21371317"/>
            </a:avLst>
          </a:prstGeom>
          <a:noFill/>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6" name="Arc 15"/>
          <p:cNvSpPr/>
          <p:nvPr/>
        </p:nvSpPr>
        <p:spPr>
          <a:xfrm rot="15690864">
            <a:off x="5775856" y="3635269"/>
            <a:ext cx="2160088" cy="2010998"/>
          </a:xfrm>
          <a:prstGeom prst="arc">
            <a:avLst>
              <a:gd name="adj1" fmla="val 16239513"/>
              <a:gd name="adj2" fmla="val 21476463"/>
            </a:avLst>
          </a:prstGeom>
          <a:noFill/>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7" name="TextBox 16"/>
          <p:cNvSpPr txBox="1"/>
          <p:nvPr/>
        </p:nvSpPr>
        <p:spPr>
          <a:xfrm rot="16200000">
            <a:off x="379181" y="4390186"/>
            <a:ext cx="1604049" cy="381211"/>
          </a:xfrm>
          <a:prstGeom prst="rect">
            <a:avLst/>
          </a:prstGeom>
          <a:noFill/>
        </p:spPr>
        <p:txBody>
          <a:bodyPr wrap="square" rtlCol="0">
            <a:spAutoFit/>
          </a:bodyPr>
          <a:lstStyle/>
          <a:p>
            <a:r>
              <a:rPr lang="en-US" dirty="0" smtClean="0"/>
              <a:t>Velocity(m/s)</a:t>
            </a:r>
            <a:endParaRPr lang="en-US" dirty="0"/>
          </a:p>
        </p:txBody>
      </p:sp>
      <p:cxnSp>
        <p:nvCxnSpPr>
          <p:cNvPr id="18" name="Straight Connector 17"/>
          <p:cNvCxnSpPr/>
          <p:nvPr/>
        </p:nvCxnSpPr>
        <p:spPr>
          <a:xfrm rot="5400000">
            <a:off x="5027429" y="2551467"/>
            <a:ext cx="424539" cy="3894"/>
          </a:xfrm>
          <a:prstGeom prst="line">
            <a:avLst/>
          </a:prstGeom>
          <a:ln w="9525">
            <a:solidFill>
              <a:schemeClr val="bg2"/>
            </a:solidFill>
            <a:prstDash val="sysDash"/>
          </a:ln>
        </p:spPr>
        <p:style>
          <a:lnRef idx="1">
            <a:schemeClr val="accent1"/>
          </a:lnRef>
          <a:fillRef idx="0">
            <a:schemeClr val="accent1"/>
          </a:fillRef>
          <a:effectRef idx="0">
            <a:schemeClr val="accent1"/>
          </a:effectRef>
          <a:fontRef idx="minor">
            <a:schemeClr val="tx1"/>
          </a:fontRef>
        </p:style>
      </p:cxnSp>
      <p:sp>
        <p:nvSpPr>
          <p:cNvPr id="19" name="Arc 18"/>
          <p:cNvSpPr/>
          <p:nvPr/>
        </p:nvSpPr>
        <p:spPr>
          <a:xfrm rot="6386140">
            <a:off x="5177291" y="2471094"/>
            <a:ext cx="100379" cy="150874"/>
          </a:xfrm>
          <a:prstGeom prst="arc">
            <a:avLst>
              <a:gd name="adj1" fmla="val 16200000"/>
              <a:gd name="adj2" fmla="val 19494267"/>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0" name="Isosceles Triangle 19"/>
          <p:cNvSpPr/>
          <p:nvPr/>
        </p:nvSpPr>
        <p:spPr>
          <a:xfrm rot="10800000">
            <a:off x="5164014" y="2143055"/>
            <a:ext cx="157302" cy="16884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5-Point Star 20"/>
          <p:cNvSpPr/>
          <p:nvPr/>
        </p:nvSpPr>
        <p:spPr>
          <a:xfrm>
            <a:off x="6865986" y="4554113"/>
            <a:ext cx="78651" cy="84424"/>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p:cNvSpPr/>
          <p:nvPr/>
        </p:nvSpPr>
        <p:spPr>
          <a:xfrm>
            <a:off x="5111259" y="2641513"/>
            <a:ext cx="659668" cy="307777"/>
          </a:xfrm>
          <a:prstGeom prst="rect">
            <a:avLst/>
          </a:prstGeom>
          <a:ln>
            <a:noFill/>
          </a:ln>
        </p:spPr>
        <p:txBody>
          <a:bodyPr wrap="none">
            <a:spAutoFit/>
          </a:bodyPr>
          <a:lstStyle/>
          <a:p>
            <a:pPr algn="r" rtl="1"/>
            <a:r>
              <a:rPr lang="fa-IR" sz="1400" b="1" dirty="0" smtClean="0">
                <a:solidFill>
                  <a:schemeClr val="bg2"/>
                </a:solidFill>
              </a:rPr>
              <a:t>θ</a:t>
            </a:r>
            <a:r>
              <a:rPr lang="en-US" sz="1400" b="1" baseline="-25000" dirty="0" smtClean="0">
                <a:solidFill>
                  <a:schemeClr val="bg2"/>
                </a:solidFill>
              </a:rPr>
              <a:t>emerge</a:t>
            </a:r>
            <a:endParaRPr lang="en-US" sz="1400" b="1" dirty="0">
              <a:solidFill>
                <a:schemeClr val="bg2"/>
              </a:solidFill>
            </a:endParaRPr>
          </a:p>
        </p:txBody>
      </p:sp>
      <p:sp>
        <p:nvSpPr>
          <p:cNvPr id="23" name="Arc 22"/>
          <p:cNvSpPr/>
          <p:nvPr/>
        </p:nvSpPr>
        <p:spPr>
          <a:xfrm rot="17034338">
            <a:off x="5541300" y="3851516"/>
            <a:ext cx="2160088" cy="2010998"/>
          </a:xfrm>
          <a:prstGeom prst="arc">
            <a:avLst>
              <a:gd name="adj1" fmla="val 16201051"/>
              <a:gd name="adj2" fmla="val 21599842"/>
            </a:avLst>
          </a:prstGeom>
          <a:noFill/>
          <a:ln w="1905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4" name="Arc 23"/>
          <p:cNvSpPr/>
          <p:nvPr/>
        </p:nvSpPr>
        <p:spPr>
          <a:xfrm rot="17034338">
            <a:off x="4888937" y="3318840"/>
            <a:ext cx="3343176" cy="3114577"/>
          </a:xfrm>
          <a:prstGeom prst="arc">
            <a:avLst>
              <a:gd name="adj1" fmla="val 16230143"/>
              <a:gd name="adj2" fmla="val 21562268"/>
            </a:avLst>
          </a:prstGeom>
          <a:noFill/>
          <a:ln w="1905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5" name="Arc 24"/>
          <p:cNvSpPr/>
          <p:nvPr/>
        </p:nvSpPr>
        <p:spPr>
          <a:xfrm rot="17034338">
            <a:off x="4447190" y="2856666"/>
            <a:ext cx="4052334" cy="3775244"/>
          </a:xfrm>
          <a:prstGeom prst="arc">
            <a:avLst>
              <a:gd name="adj1" fmla="val 16223734"/>
              <a:gd name="adj2" fmla="val 21554808"/>
            </a:avLst>
          </a:prstGeom>
          <a:noFill/>
          <a:ln w="1905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6" name="Arc 25"/>
          <p:cNvSpPr/>
          <p:nvPr/>
        </p:nvSpPr>
        <p:spPr>
          <a:xfrm rot="18000000">
            <a:off x="3943124" y="3073252"/>
            <a:ext cx="4052334" cy="3775244"/>
          </a:xfrm>
          <a:prstGeom prst="arc">
            <a:avLst>
              <a:gd name="adj1" fmla="val 16232489"/>
              <a:gd name="adj2" fmla="val 21365666"/>
            </a:avLst>
          </a:prstGeom>
          <a:noFill/>
          <a:ln w="1905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7" name="Arc 26"/>
          <p:cNvSpPr/>
          <p:nvPr/>
        </p:nvSpPr>
        <p:spPr>
          <a:xfrm rot="17880000">
            <a:off x="3418720" y="2331192"/>
            <a:ext cx="4862801" cy="4530293"/>
          </a:xfrm>
          <a:prstGeom prst="arc">
            <a:avLst>
              <a:gd name="adj1" fmla="val 16189552"/>
              <a:gd name="adj2" fmla="val 16379"/>
            </a:avLst>
          </a:prstGeom>
          <a:noFill/>
          <a:ln w="1905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28" name="Straight Connector 27"/>
          <p:cNvCxnSpPr/>
          <p:nvPr/>
        </p:nvCxnSpPr>
        <p:spPr>
          <a:xfrm flipH="1">
            <a:off x="6277544" y="2455006"/>
            <a:ext cx="763572" cy="3523232"/>
          </a:xfrm>
          <a:prstGeom prst="line">
            <a:avLst/>
          </a:prstGeom>
          <a:ln w="28575">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rot="16200000" flipH="1">
            <a:off x="3862253" y="3562944"/>
            <a:ext cx="2439238" cy="2391343"/>
          </a:xfrm>
          <a:prstGeom prst="line">
            <a:avLst/>
          </a:prstGeom>
          <a:ln w="28575">
            <a:prstDash val="sysDot"/>
          </a:ln>
        </p:spPr>
        <p:style>
          <a:lnRef idx="1">
            <a:schemeClr val="accent1"/>
          </a:lnRef>
          <a:fillRef idx="0">
            <a:schemeClr val="accent1"/>
          </a:fillRef>
          <a:effectRef idx="0">
            <a:schemeClr val="accent1"/>
          </a:effectRef>
          <a:fontRef idx="minor">
            <a:schemeClr val="tx1"/>
          </a:fontRef>
        </p:style>
      </p:cxnSp>
      <p:pic>
        <p:nvPicPr>
          <p:cNvPr id="30" name="Picture 11"/>
          <p:cNvPicPr>
            <a:picLocks noChangeAspect="1" noChangeArrowheads="1"/>
          </p:cNvPicPr>
          <p:nvPr/>
        </p:nvPicPr>
        <p:blipFill>
          <a:blip r:embed="rId5">
            <a:clrChange>
              <a:clrFrom>
                <a:srgbClr val="FFFFFF"/>
              </a:clrFrom>
              <a:clrTo>
                <a:srgbClr val="FFFFFF">
                  <a:alpha val="0"/>
                </a:srgbClr>
              </a:clrTo>
            </a:clrChange>
            <a:lum bright="-40000"/>
          </a:blip>
          <a:srcRect/>
          <a:stretch>
            <a:fillRect/>
          </a:stretch>
        </p:blipFill>
        <p:spPr bwMode="auto">
          <a:xfrm>
            <a:off x="4218565" y="4348627"/>
            <a:ext cx="393255" cy="263824"/>
          </a:xfrm>
          <a:prstGeom prst="rect">
            <a:avLst/>
          </a:prstGeom>
          <a:noFill/>
        </p:spPr>
      </p:pic>
      <p:cxnSp>
        <p:nvCxnSpPr>
          <p:cNvPr id="31" name="Straight Connector 30"/>
          <p:cNvCxnSpPr/>
          <p:nvPr/>
        </p:nvCxnSpPr>
        <p:spPr>
          <a:xfrm rot="16200000" flipH="1">
            <a:off x="3922985" y="3694385"/>
            <a:ext cx="3657600" cy="993230"/>
          </a:xfrm>
          <a:prstGeom prst="line">
            <a:avLst/>
          </a:prstGeom>
          <a:ln w="28575">
            <a:prstDash val="sysDot"/>
          </a:ln>
        </p:spPr>
        <p:style>
          <a:lnRef idx="1">
            <a:schemeClr val="accent1"/>
          </a:lnRef>
          <a:fillRef idx="0">
            <a:schemeClr val="accent1"/>
          </a:fillRef>
          <a:effectRef idx="0">
            <a:schemeClr val="accent1"/>
          </a:effectRef>
          <a:fontRef idx="minor">
            <a:schemeClr val="tx1"/>
          </a:fontRef>
        </p:style>
      </p:cxnSp>
      <p:sp>
        <p:nvSpPr>
          <p:cNvPr id="32" name="Oval 31"/>
          <p:cNvSpPr/>
          <p:nvPr/>
        </p:nvSpPr>
        <p:spPr>
          <a:xfrm>
            <a:off x="5416136" y="3007405"/>
            <a:ext cx="78651" cy="8442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Oval 32"/>
          <p:cNvSpPr/>
          <p:nvPr/>
        </p:nvSpPr>
        <p:spPr>
          <a:xfrm>
            <a:off x="6000826" y="3964736"/>
            <a:ext cx="78651" cy="8442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9" name="Straight Connector 38"/>
          <p:cNvCxnSpPr/>
          <p:nvPr/>
        </p:nvCxnSpPr>
        <p:spPr>
          <a:xfrm>
            <a:off x="154578" y="990600"/>
            <a:ext cx="8778240" cy="158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2971800" y="457200"/>
            <a:ext cx="3048000" cy="461665"/>
          </a:xfrm>
          <a:prstGeom prst="rect">
            <a:avLst/>
          </a:prstGeom>
          <a:noFill/>
        </p:spPr>
        <p:txBody>
          <a:bodyPr wrap="square" rtlCol="0">
            <a:spAutoFit/>
          </a:bodyPr>
          <a:lstStyle/>
          <a:p>
            <a:r>
              <a:rPr lang="en-US" sz="2200" dirty="0" smtClean="0">
                <a:latin typeface="Times New Roman" pitchFamily="18" charset="0"/>
                <a:cs typeface="Times New Roman" pitchFamily="18" charset="0"/>
              </a:rPr>
              <a:t>Forward-modeling</a:t>
            </a:r>
            <a:r>
              <a:rPr lang="en-US" sz="2400" dirty="0" smtClean="0"/>
              <a:t> </a:t>
            </a:r>
          </a:p>
        </p:txBody>
      </p:sp>
      <p:sp>
        <p:nvSpPr>
          <p:cNvPr id="36" name="Rectangle 35"/>
          <p:cNvSpPr/>
          <p:nvPr/>
        </p:nvSpPr>
        <p:spPr>
          <a:xfrm>
            <a:off x="6705600" y="457200"/>
            <a:ext cx="2209800" cy="430887"/>
          </a:xfrm>
          <a:prstGeom prst="rect">
            <a:avLst/>
          </a:prstGeom>
        </p:spPr>
        <p:txBody>
          <a:bodyPr wrap="square">
            <a:spAutoFit/>
          </a:bodyPr>
          <a:lstStyle/>
          <a:p>
            <a:r>
              <a:rPr lang="en-US" sz="2200" dirty="0" smtClean="0">
                <a:latin typeface="Times New Roman" pitchFamily="18" charset="0"/>
                <a:cs typeface="Times New Roman" pitchFamily="18" charset="0"/>
              </a:rPr>
              <a:t>MBCDS stack</a:t>
            </a:r>
            <a:endParaRPr lang="en-US" sz="2200" dirty="0"/>
          </a:p>
        </p:txBody>
      </p:sp>
      <p:sp>
        <p:nvSpPr>
          <p:cNvPr id="34" name="TextBox 33"/>
          <p:cNvSpPr txBox="1"/>
          <p:nvPr/>
        </p:nvSpPr>
        <p:spPr>
          <a:xfrm>
            <a:off x="457200" y="1200090"/>
            <a:ext cx="7162800" cy="461665"/>
          </a:xfrm>
          <a:prstGeom prst="rect">
            <a:avLst/>
          </a:prstGeom>
          <a:noFill/>
        </p:spPr>
        <p:txBody>
          <a:bodyPr wrap="square" rtlCol="0">
            <a:spAutoFit/>
          </a:bodyPr>
          <a:lstStyle/>
          <a:p>
            <a:pPr>
              <a:buFont typeface="Wingdings" pitchFamily="2" charset="2"/>
              <a:buChar char="Ø"/>
            </a:pPr>
            <a:r>
              <a:rPr lang="en-US" sz="2400" b="1" dirty="0" smtClean="0">
                <a:latin typeface="Times New Roman" pitchFamily="18" charset="0"/>
                <a:cs typeface="Times New Roman" pitchFamily="18" charset="0"/>
              </a:rPr>
              <a:t> Model-based CDS stack  </a:t>
            </a:r>
            <a:endParaRPr lang="en-US" sz="2400" b="1"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down)">
                                      <p:cBhvr>
                                        <p:cTn id="11" dur="1000"/>
                                        <p:tgtEl>
                                          <p:spTgt spid="14"/>
                                        </p:tgtEl>
                                      </p:cBhvr>
                                    </p:animEffect>
                                  </p:childTnLst>
                                </p:cTn>
                              </p:par>
                              <p:par>
                                <p:cTn id="12" presetID="1" presetClass="entr" presetSubtype="0" fill="hold" grpId="0" nodeType="withEffect">
                                  <p:stCondLst>
                                    <p:cond delay="500"/>
                                  </p:stCondLst>
                                  <p:childTnLst>
                                    <p:set>
                                      <p:cBhvr>
                                        <p:cTn id="13" dur="1" fill="hold">
                                          <p:stCondLst>
                                            <p:cond delay="0"/>
                                          </p:stCondLst>
                                        </p:cTn>
                                        <p:tgtEl>
                                          <p:spTgt spid="15"/>
                                        </p:tgtEl>
                                        <p:attrNameLst>
                                          <p:attrName>style.visibility</p:attrName>
                                        </p:attrNameLst>
                                      </p:cBhvr>
                                      <p:to>
                                        <p:strVal val="visible"/>
                                      </p:to>
                                    </p:set>
                                  </p:childTnLst>
                                </p:cTn>
                              </p:par>
                              <p:par>
                                <p:cTn id="14" presetID="1" presetClass="entr" presetSubtype="0" fill="hold" grpId="0" nodeType="withEffect">
                                  <p:stCondLst>
                                    <p:cond delay="1000"/>
                                  </p:stCondLst>
                                  <p:childTnLst>
                                    <p:set>
                                      <p:cBhvr>
                                        <p:cTn id="15" dur="1" fill="hold">
                                          <p:stCondLst>
                                            <p:cond delay="0"/>
                                          </p:stCondLst>
                                        </p:cTn>
                                        <p:tgtEl>
                                          <p:spTgt spid="16"/>
                                        </p:tgtEl>
                                        <p:attrNameLst>
                                          <p:attrName>style.visibility</p:attrName>
                                        </p:attrNameLst>
                                      </p:cBhvr>
                                      <p:to>
                                        <p:strVal val="visible"/>
                                      </p:to>
                                    </p:set>
                                  </p:childTnLst>
                                </p:cTn>
                              </p:par>
                              <p:par>
                                <p:cTn id="16" presetID="1" presetClass="entr" presetSubtype="0" fill="hold" grpId="0" nodeType="withEffect">
                                  <p:stCondLst>
                                    <p:cond delay="1000"/>
                                  </p:stCondLst>
                                  <p:childTnLst>
                                    <p:set>
                                      <p:cBhvr>
                                        <p:cTn id="17" dur="1" fill="hold">
                                          <p:stCondLst>
                                            <p:cond delay="0"/>
                                          </p:stCondLst>
                                        </p:cTn>
                                        <p:tgtEl>
                                          <p:spTgt spid="33"/>
                                        </p:tgtEl>
                                        <p:attrNameLst>
                                          <p:attrName>style.visibility</p:attrName>
                                        </p:attrNameLst>
                                      </p:cBhvr>
                                      <p:to>
                                        <p:strVal val="visible"/>
                                      </p:to>
                                    </p:set>
                                  </p:childTnLst>
                                </p:cTn>
                              </p:par>
                              <p:par>
                                <p:cTn id="18" presetID="1" presetClass="entr" presetSubtype="0" fill="hold" grpId="0" nodeType="withEffect">
                                  <p:stCondLst>
                                    <p:cond delay="1500"/>
                                  </p:stCondLst>
                                  <p:childTnLst>
                                    <p:set>
                                      <p:cBhvr>
                                        <p:cTn id="19" dur="1" fill="hold">
                                          <p:stCondLst>
                                            <p:cond delay="0"/>
                                          </p:stCondLst>
                                        </p:cTn>
                                        <p:tgtEl>
                                          <p:spTgt spid="23"/>
                                        </p:tgtEl>
                                        <p:attrNameLst>
                                          <p:attrName>style.visibility</p:attrName>
                                        </p:attrNameLst>
                                      </p:cBhvr>
                                      <p:to>
                                        <p:strVal val="visible"/>
                                      </p:to>
                                    </p:set>
                                  </p:childTnLst>
                                </p:cTn>
                              </p:par>
                              <p:par>
                                <p:cTn id="20" presetID="22" presetClass="entr" presetSubtype="4" fill="hold" nodeType="withEffect">
                                  <p:stCondLst>
                                    <p:cond delay="150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1000"/>
                                        <p:tgtEl>
                                          <p:spTgt spid="13"/>
                                        </p:tgtEl>
                                      </p:cBhvr>
                                    </p:animEffect>
                                  </p:childTnLst>
                                </p:cTn>
                              </p:par>
                              <p:par>
                                <p:cTn id="23" presetID="1" presetClass="entr" presetSubtype="0" fill="hold" grpId="0" nodeType="withEffect">
                                  <p:stCondLst>
                                    <p:cond delay="2000"/>
                                  </p:stCondLst>
                                  <p:childTnLst>
                                    <p:set>
                                      <p:cBhvr>
                                        <p:cTn id="24" dur="1" fill="hold">
                                          <p:stCondLst>
                                            <p:cond delay="0"/>
                                          </p:stCondLst>
                                        </p:cTn>
                                        <p:tgtEl>
                                          <p:spTgt spid="24"/>
                                        </p:tgtEl>
                                        <p:attrNameLst>
                                          <p:attrName>style.visibility</p:attrName>
                                        </p:attrNameLst>
                                      </p:cBhvr>
                                      <p:to>
                                        <p:strVal val="visible"/>
                                      </p:to>
                                    </p:set>
                                  </p:childTnLst>
                                </p:cTn>
                              </p:par>
                              <p:par>
                                <p:cTn id="25" presetID="1" presetClass="entr" presetSubtype="0" fill="hold" grpId="0" nodeType="withEffect">
                                  <p:stCondLst>
                                    <p:cond delay="2500"/>
                                  </p:stCondLst>
                                  <p:childTnLst>
                                    <p:set>
                                      <p:cBhvr>
                                        <p:cTn id="26" dur="1" fill="hold">
                                          <p:stCondLst>
                                            <p:cond delay="0"/>
                                          </p:stCondLst>
                                        </p:cTn>
                                        <p:tgtEl>
                                          <p:spTgt spid="25"/>
                                        </p:tgtEl>
                                        <p:attrNameLst>
                                          <p:attrName>style.visibility</p:attrName>
                                        </p:attrNameLst>
                                      </p:cBhvr>
                                      <p:to>
                                        <p:strVal val="visible"/>
                                      </p:to>
                                    </p:set>
                                  </p:childTnLst>
                                </p:cTn>
                              </p:par>
                              <p:par>
                                <p:cTn id="27" presetID="1" presetClass="entr" presetSubtype="0" fill="hold" grpId="0" nodeType="withEffect">
                                  <p:stCondLst>
                                    <p:cond delay="2500"/>
                                  </p:stCondLst>
                                  <p:childTnLst>
                                    <p:set>
                                      <p:cBhvr>
                                        <p:cTn id="28" dur="1" fill="hold">
                                          <p:stCondLst>
                                            <p:cond delay="0"/>
                                          </p:stCondLst>
                                        </p:cTn>
                                        <p:tgtEl>
                                          <p:spTgt spid="32"/>
                                        </p:tgtEl>
                                        <p:attrNameLst>
                                          <p:attrName>style.visibility</p:attrName>
                                        </p:attrNameLst>
                                      </p:cBhvr>
                                      <p:to>
                                        <p:strVal val="visible"/>
                                      </p:to>
                                    </p:set>
                                  </p:childTnLst>
                                </p:cTn>
                              </p:par>
                              <p:par>
                                <p:cTn id="29" presetID="1" presetClass="entr" presetSubtype="0" fill="hold" grpId="0" nodeType="withEffect">
                                  <p:stCondLst>
                                    <p:cond delay="3000"/>
                                  </p:stCondLst>
                                  <p:childTnLst>
                                    <p:set>
                                      <p:cBhvr>
                                        <p:cTn id="30" dur="1" fill="hold">
                                          <p:stCondLst>
                                            <p:cond delay="0"/>
                                          </p:stCondLst>
                                        </p:cTn>
                                        <p:tgtEl>
                                          <p:spTgt spid="26"/>
                                        </p:tgtEl>
                                        <p:attrNameLst>
                                          <p:attrName>style.visibility</p:attrName>
                                        </p:attrNameLst>
                                      </p:cBhvr>
                                      <p:to>
                                        <p:strVal val="visible"/>
                                      </p:to>
                                    </p:set>
                                  </p:childTnLst>
                                </p:cTn>
                              </p:par>
                              <p:par>
                                <p:cTn id="31" presetID="22" presetClass="entr" presetSubtype="4" fill="hold" nodeType="withEffect">
                                  <p:stCondLst>
                                    <p:cond delay="3000"/>
                                  </p:stCondLst>
                                  <p:childTnLst>
                                    <p:set>
                                      <p:cBhvr>
                                        <p:cTn id="32" dur="1" fill="hold">
                                          <p:stCondLst>
                                            <p:cond delay="0"/>
                                          </p:stCondLst>
                                        </p:cTn>
                                        <p:tgtEl>
                                          <p:spTgt spid="12"/>
                                        </p:tgtEl>
                                        <p:attrNameLst>
                                          <p:attrName>style.visibility</p:attrName>
                                        </p:attrNameLst>
                                      </p:cBhvr>
                                      <p:to>
                                        <p:strVal val="visible"/>
                                      </p:to>
                                    </p:set>
                                    <p:animEffect transition="in" filter="wipe(down)">
                                      <p:cBhvr>
                                        <p:cTn id="33" dur="1000"/>
                                        <p:tgtEl>
                                          <p:spTgt spid="12"/>
                                        </p:tgtEl>
                                      </p:cBhvr>
                                    </p:animEffect>
                                  </p:childTnLst>
                                </p:cTn>
                              </p:par>
                              <p:par>
                                <p:cTn id="34" presetID="1" presetClass="entr" presetSubtype="0" fill="hold" grpId="0" nodeType="withEffect">
                                  <p:stCondLst>
                                    <p:cond delay="4000"/>
                                  </p:stCondLst>
                                  <p:childTnLst>
                                    <p:set>
                                      <p:cBhvr>
                                        <p:cTn id="35" dur="1" fill="hold">
                                          <p:stCondLst>
                                            <p:cond delay="0"/>
                                          </p:stCondLst>
                                        </p:cTn>
                                        <p:tgtEl>
                                          <p:spTgt spid="27"/>
                                        </p:tgtEl>
                                        <p:attrNameLst>
                                          <p:attrName>style.visibility</p:attrName>
                                        </p:attrNameLst>
                                      </p:cBhvr>
                                      <p:to>
                                        <p:strVal val="visible"/>
                                      </p:to>
                                    </p:set>
                                  </p:childTnLst>
                                </p:cTn>
                              </p:par>
                              <p:par>
                                <p:cTn id="36" presetID="1" presetClass="entr" presetSubtype="0" fill="hold" grpId="0" nodeType="withEffect">
                                  <p:stCondLst>
                                    <p:cond delay="4500"/>
                                  </p:stCondLst>
                                  <p:childTnLst>
                                    <p:set>
                                      <p:cBhvr>
                                        <p:cTn id="37" dur="1" fill="hold">
                                          <p:stCondLst>
                                            <p:cond delay="0"/>
                                          </p:stCondLst>
                                        </p:cTn>
                                        <p:tgtEl>
                                          <p:spTgt spid="22"/>
                                        </p:tgtEl>
                                        <p:attrNameLst>
                                          <p:attrName>style.visibility</p:attrName>
                                        </p:attrNameLst>
                                      </p:cBhvr>
                                      <p:to>
                                        <p:strVal val="visible"/>
                                      </p:to>
                                    </p:set>
                                  </p:childTnLst>
                                </p:cTn>
                              </p:par>
                              <p:par>
                                <p:cTn id="38" presetID="1" presetClass="entr" presetSubtype="0" fill="hold" nodeType="withEffect">
                                  <p:stCondLst>
                                    <p:cond delay="4500"/>
                                  </p:stCondLst>
                                  <p:childTnLst>
                                    <p:set>
                                      <p:cBhvr>
                                        <p:cTn id="39" dur="1" fill="hold">
                                          <p:stCondLst>
                                            <p:cond delay="0"/>
                                          </p:stCondLst>
                                        </p:cTn>
                                        <p:tgtEl>
                                          <p:spTgt spid="18"/>
                                        </p:tgtEl>
                                        <p:attrNameLst>
                                          <p:attrName>style.visibility</p:attrName>
                                        </p:attrNameLst>
                                      </p:cBhvr>
                                      <p:to>
                                        <p:strVal val="visible"/>
                                      </p:to>
                                    </p:set>
                                  </p:childTnLst>
                                </p:cTn>
                              </p:par>
                              <p:par>
                                <p:cTn id="40" presetID="22" presetClass="entr" presetSubtype="1" fill="hold" nodeType="withEffect">
                                  <p:stCondLst>
                                    <p:cond delay="4500"/>
                                  </p:stCondLst>
                                  <p:childTnLst>
                                    <p:set>
                                      <p:cBhvr>
                                        <p:cTn id="41" dur="1" fill="hold">
                                          <p:stCondLst>
                                            <p:cond delay="0"/>
                                          </p:stCondLst>
                                        </p:cTn>
                                        <p:tgtEl>
                                          <p:spTgt spid="31"/>
                                        </p:tgtEl>
                                        <p:attrNameLst>
                                          <p:attrName>style.visibility</p:attrName>
                                        </p:attrNameLst>
                                      </p:cBhvr>
                                      <p:to>
                                        <p:strVal val="visible"/>
                                      </p:to>
                                    </p:set>
                                    <p:animEffect transition="in" filter="wipe(up)">
                                      <p:cBhvr>
                                        <p:cTn id="42" dur="1000"/>
                                        <p:tgtEl>
                                          <p:spTgt spid="31"/>
                                        </p:tgtEl>
                                      </p:cBhvr>
                                    </p:animEffect>
                                  </p:childTnLst>
                                </p:cTn>
                              </p:par>
                              <p:par>
                                <p:cTn id="43" presetID="22" presetClass="entr" presetSubtype="1" fill="hold" nodeType="withEffect">
                                  <p:stCondLst>
                                    <p:cond delay="4500"/>
                                  </p:stCondLst>
                                  <p:childTnLst>
                                    <p:set>
                                      <p:cBhvr>
                                        <p:cTn id="44" dur="1" fill="hold">
                                          <p:stCondLst>
                                            <p:cond delay="0"/>
                                          </p:stCondLst>
                                        </p:cTn>
                                        <p:tgtEl>
                                          <p:spTgt spid="29"/>
                                        </p:tgtEl>
                                        <p:attrNameLst>
                                          <p:attrName>style.visibility</p:attrName>
                                        </p:attrNameLst>
                                      </p:cBhvr>
                                      <p:to>
                                        <p:strVal val="visible"/>
                                      </p:to>
                                    </p:set>
                                    <p:animEffect transition="in" filter="wipe(up)">
                                      <p:cBhvr>
                                        <p:cTn id="45" dur="1000"/>
                                        <p:tgtEl>
                                          <p:spTgt spid="29"/>
                                        </p:tgtEl>
                                      </p:cBhvr>
                                    </p:animEffect>
                                  </p:childTnLst>
                                </p:cTn>
                              </p:par>
                              <p:par>
                                <p:cTn id="46" presetID="22" presetClass="entr" presetSubtype="1" fill="hold" nodeType="withEffect">
                                  <p:stCondLst>
                                    <p:cond delay="4500"/>
                                  </p:stCondLst>
                                  <p:childTnLst>
                                    <p:set>
                                      <p:cBhvr>
                                        <p:cTn id="47" dur="1" fill="hold">
                                          <p:stCondLst>
                                            <p:cond delay="0"/>
                                          </p:stCondLst>
                                        </p:cTn>
                                        <p:tgtEl>
                                          <p:spTgt spid="28"/>
                                        </p:tgtEl>
                                        <p:attrNameLst>
                                          <p:attrName>style.visibility</p:attrName>
                                        </p:attrNameLst>
                                      </p:cBhvr>
                                      <p:to>
                                        <p:strVal val="visible"/>
                                      </p:to>
                                    </p:set>
                                    <p:animEffect transition="in" filter="wipe(up)">
                                      <p:cBhvr>
                                        <p:cTn id="48" dur="1000"/>
                                        <p:tgtEl>
                                          <p:spTgt spid="28"/>
                                        </p:tgtEl>
                                      </p:cBhvr>
                                    </p:animEffect>
                                  </p:childTnLst>
                                </p:cTn>
                              </p:par>
                              <p:par>
                                <p:cTn id="49" presetID="1" presetClass="entr" presetSubtype="0" fill="hold" nodeType="withEffect">
                                  <p:stCondLst>
                                    <p:cond delay="5500"/>
                                  </p:stCondLst>
                                  <p:childTnLst>
                                    <p:set>
                                      <p:cBhvr>
                                        <p:cTn id="50"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21" grpId="0" animBg="1"/>
      <p:bldP spid="22" grpId="0"/>
      <p:bldP spid="23" grpId="0" animBg="1"/>
      <p:bldP spid="24" grpId="0" animBg="1"/>
      <p:bldP spid="25" grpId="0" animBg="1"/>
      <p:bldP spid="26" grpId="0" animBg="1"/>
      <p:bldP spid="27" grpId="0" animBg="1"/>
      <p:bldP spid="32" grpId="0" animBg="1"/>
      <p:bldP spid="3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eismic-2l.jpg"/>
          <p:cNvPicPr>
            <a:picLocks noChangeAspect="1"/>
          </p:cNvPicPr>
          <p:nvPr/>
        </p:nvPicPr>
        <p:blipFill>
          <a:blip r:embed="rId3">
            <a:clrChange>
              <a:clrFrom>
                <a:srgbClr val="FFFFFF"/>
              </a:clrFrom>
              <a:clrTo>
                <a:srgbClr val="FFFFFF">
                  <a:alpha val="0"/>
                </a:srgbClr>
              </a:clrTo>
            </a:clrChange>
            <a:lum bright="-100000" contrast="-91000"/>
          </a:blip>
          <a:stretch>
            <a:fillRect/>
          </a:stretch>
        </p:blipFill>
        <p:spPr>
          <a:xfrm>
            <a:off x="0" y="0"/>
            <a:ext cx="9144000" cy="6858000"/>
          </a:xfrm>
          <a:prstGeom prst="rect">
            <a:avLst/>
          </a:prstGeom>
          <a:ln>
            <a:noFill/>
          </a:ln>
          <a:effectLst>
            <a:softEdge rad="31750"/>
          </a:effectLst>
          <a:scene3d>
            <a:camera prst="orthographicFront">
              <a:rot lat="0" lon="0" rev="0"/>
            </a:camera>
            <a:lightRig rig="chilly" dir="t">
              <a:rot lat="0" lon="0" rev="18480000"/>
            </a:lightRig>
          </a:scene3d>
          <a:sp3d prstMaterial="clear">
            <a:bevelT h="63500"/>
          </a:sp3d>
        </p:spPr>
      </p:pic>
      <p:sp>
        <p:nvSpPr>
          <p:cNvPr id="7" name="Isosceles Triangle 6"/>
          <p:cNvSpPr/>
          <p:nvPr/>
        </p:nvSpPr>
        <p:spPr>
          <a:xfrm rot="10800000">
            <a:off x="5159099" y="2146180"/>
            <a:ext cx="157302" cy="16884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p:cNvPicPr>
            <a:picLocks noChangeAspect="1" noChangeArrowheads="1"/>
          </p:cNvPicPr>
          <p:nvPr/>
        </p:nvPicPr>
        <p:blipFill>
          <a:blip r:embed="rId4"/>
          <a:srcRect/>
          <a:stretch>
            <a:fillRect/>
          </a:stretch>
        </p:blipFill>
        <p:spPr bwMode="auto">
          <a:xfrm>
            <a:off x="1347806" y="1752600"/>
            <a:ext cx="6803305" cy="5044312"/>
          </a:xfrm>
          <a:prstGeom prst="rect">
            <a:avLst/>
          </a:prstGeom>
          <a:noFill/>
          <a:ln w="9525">
            <a:noFill/>
            <a:miter lim="800000"/>
            <a:headEnd/>
            <a:tailEnd/>
          </a:ln>
          <a:effectLst/>
        </p:spPr>
      </p:pic>
      <p:cxnSp>
        <p:nvCxnSpPr>
          <p:cNvPr id="9" name="Straight Connector 8"/>
          <p:cNvCxnSpPr/>
          <p:nvPr/>
        </p:nvCxnSpPr>
        <p:spPr>
          <a:xfrm rot="16200000" flipH="1">
            <a:off x="4975820" y="2605495"/>
            <a:ext cx="759813" cy="235953"/>
          </a:xfrm>
          <a:prstGeom prst="line">
            <a:avLst/>
          </a:prstGeom>
          <a:ln w="19050">
            <a:solidFill>
              <a:schemeClr val="bg2"/>
            </a:solidFill>
          </a:ln>
          <a:scene3d>
            <a:camera prst="orthographicFront">
              <a:rot lat="0" lon="0" rev="0"/>
            </a:camera>
            <a:lightRig rig="threePt" dir="t"/>
          </a:scene3d>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rot="16200000" flipH="1">
            <a:off x="5319459" y="3281926"/>
            <a:ext cx="857318" cy="50022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a:endCxn id="16" idx="1"/>
          </p:cNvCxnSpPr>
          <p:nvPr/>
        </p:nvCxnSpPr>
        <p:spPr>
          <a:xfrm rot="16200000" flipH="1">
            <a:off x="6195222" y="3915595"/>
            <a:ext cx="543769" cy="79776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rot="16200000">
            <a:off x="379181" y="4390186"/>
            <a:ext cx="1604049" cy="381211"/>
          </a:xfrm>
          <a:prstGeom prst="rect">
            <a:avLst/>
          </a:prstGeom>
          <a:noFill/>
        </p:spPr>
        <p:txBody>
          <a:bodyPr wrap="square" rtlCol="0">
            <a:spAutoFit/>
          </a:bodyPr>
          <a:lstStyle/>
          <a:p>
            <a:r>
              <a:rPr lang="en-US" dirty="0" smtClean="0"/>
              <a:t>Velocity(m/s)</a:t>
            </a:r>
            <a:endParaRPr lang="en-US" dirty="0"/>
          </a:p>
        </p:txBody>
      </p:sp>
      <p:cxnSp>
        <p:nvCxnSpPr>
          <p:cNvPr id="13" name="Straight Connector 12"/>
          <p:cNvCxnSpPr/>
          <p:nvPr/>
        </p:nvCxnSpPr>
        <p:spPr>
          <a:xfrm rot="5400000">
            <a:off x="5027429" y="2551467"/>
            <a:ext cx="424539" cy="3894"/>
          </a:xfrm>
          <a:prstGeom prst="line">
            <a:avLst/>
          </a:prstGeom>
          <a:ln w="9525">
            <a:solidFill>
              <a:schemeClr val="bg2"/>
            </a:solidFill>
            <a:prstDash val="sysDash"/>
          </a:ln>
        </p:spPr>
        <p:style>
          <a:lnRef idx="1">
            <a:schemeClr val="accent1"/>
          </a:lnRef>
          <a:fillRef idx="0">
            <a:schemeClr val="accent1"/>
          </a:fillRef>
          <a:effectRef idx="0">
            <a:schemeClr val="accent1"/>
          </a:effectRef>
          <a:fontRef idx="minor">
            <a:schemeClr val="tx1"/>
          </a:fontRef>
        </p:style>
      </p:cxnSp>
      <p:sp>
        <p:nvSpPr>
          <p:cNvPr id="14" name="Arc 13"/>
          <p:cNvSpPr/>
          <p:nvPr/>
        </p:nvSpPr>
        <p:spPr>
          <a:xfrm rot="6386140">
            <a:off x="5177291" y="2471094"/>
            <a:ext cx="100379" cy="150874"/>
          </a:xfrm>
          <a:prstGeom prst="arc">
            <a:avLst>
              <a:gd name="adj1" fmla="val 16200000"/>
              <a:gd name="adj2" fmla="val 19494267"/>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5" name="Isosceles Triangle 14"/>
          <p:cNvSpPr/>
          <p:nvPr/>
        </p:nvSpPr>
        <p:spPr>
          <a:xfrm rot="10800000">
            <a:off x="5164014" y="2143055"/>
            <a:ext cx="157302" cy="16884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5-Point Star 15"/>
          <p:cNvSpPr/>
          <p:nvPr/>
        </p:nvSpPr>
        <p:spPr>
          <a:xfrm>
            <a:off x="6865986" y="4554113"/>
            <a:ext cx="78651" cy="84424"/>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p:cNvSpPr/>
          <p:nvPr/>
        </p:nvSpPr>
        <p:spPr>
          <a:xfrm>
            <a:off x="5111259" y="2641513"/>
            <a:ext cx="659668" cy="307777"/>
          </a:xfrm>
          <a:prstGeom prst="rect">
            <a:avLst/>
          </a:prstGeom>
          <a:ln>
            <a:noFill/>
          </a:ln>
        </p:spPr>
        <p:txBody>
          <a:bodyPr wrap="none">
            <a:spAutoFit/>
          </a:bodyPr>
          <a:lstStyle/>
          <a:p>
            <a:pPr algn="r" rtl="1"/>
            <a:r>
              <a:rPr lang="fa-IR" sz="1400" b="1" dirty="0" smtClean="0">
                <a:solidFill>
                  <a:schemeClr val="bg2"/>
                </a:solidFill>
              </a:rPr>
              <a:t>θ</a:t>
            </a:r>
            <a:r>
              <a:rPr lang="en-US" sz="1400" b="1" baseline="-25000" dirty="0" smtClean="0">
                <a:solidFill>
                  <a:schemeClr val="bg2"/>
                </a:solidFill>
              </a:rPr>
              <a:t>emerge</a:t>
            </a:r>
            <a:endParaRPr lang="en-US" sz="1400" b="1" dirty="0">
              <a:solidFill>
                <a:schemeClr val="bg2"/>
              </a:solidFill>
            </a:endParaRPr>
          </a:p>
        </p:txBody>
      </p:sp>
      <p:sp>
        <p:nvSpPr>
          <p:cNvPr id="18" name="Oval 17"/>
          <p:cNvSpPr/>
          <p:nvPr/>
        </p:nvSpPr>
        <p:spPr>
          <a:xfrm>
            <a:off x="5416136" y="3007405"/>
            <a:ext cx="78651" cy="8442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Oval 18"/>
          <p:cNvSpPr/>
          <p:nvPr/>
        </p:nvSpPr>
        <p:spPr>
          <a:xfrm>
            <a:off x="6000826" y="3964736"/>
            <a:ext cx="78651" cy="8442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2" name="Straight Connector 21"/>
          <p:cNvCxnSpPr/>
          <p:nvPr/>
        </p:nvCxnSpPr>
        <p:spPr>
          <a:xfrm>
            <a:off x="154578" y="990600"/>
            <a:ext cx="8778240" cy="158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2971800" y="457200"/>
            <a:ext cx="3048000" cy="461665"/>
          </a:xfrm>
          <a:prstGeom prst="rect">
            <a:avLst/>
          </a:prstGeom>
          <a:noFill/>
        </p:spPr>
        <p:txBody>
          <a:bodyPr wrap="square" rtlCol="0">
            <a:spAutoFit/>
          </a:bodyPr>
          <a:lstStyle/>
          <a:p>
            <a:r>
              <a:rPr lang="en-US" sz="2200" dirty="0" smtClean="0">
                <a:latin typeface="Times New Roman" pitchFamily="18" charset="0"/>
                <a:cs typeface="Times New Roman" pitchFamily="18" charset="0"/>
              </a:rPr>
              <a:t>Forward-modeling</a:t>
            </a:r>
            <a:r>
              <a:rPr lang="en-US" sz="2400" dirty="0" smtClean="0"/>
              <a:t> </a:t>
            </a:r>
          </a:p>
        </p:txBody>
      </p:sp>
      <p:sp>
        <p:nvSpPr>
          <p:cNvPr id="25" name="Rectangle 24"/>
          <p:cNvSpPr/>
          <p:nvPr/>
        </p:nvSpPr>
        <p:spPr>
          <a:xfrm>
            <a:off x="6705600" y="457200"/>
            <a:ext cx="2209800" cy="430887"/>
          </a:xfrm>
          <a:prstGeom prst="rect">
            <a:avLst/>
          </a:prstGeom>
        </p:spPr>
        <p:txBody>
          <a:bodyPr wrap="square">
            <a:spAutoFit/>
          </a:bodyPr>
          <a:lstStyle/>
          <a:p>
            <a:r>
              <a:rPr lang="en-US" sz="2200" dirty="0" smtClean="0">
                <a:latin typeface="Times New Roman" pitchFamily="18" charset="0"/>
                <a:cs typeface="Times New Roman" pitchFamily="18" charset="0"/>
              </a:rPr>
              <a:t>MBCDS stack</a:t>
            </a:r>
            <a:endParaRPr lang="en-US" sz="2200" dirty="0"/>
          </a:p>
        </p:txBody>
      </p:sp>
      <p:sp>
        <p:nvSpPr>
          <p:cNvPr id="20" name="TextBox 19"/>
          <p:cNvSpPr txBox="1"/>
          <p:nvPr/>
        </p:nvSpPr>
        <p:spPr>
          <a:xfrm>
            <a:off x="457200" y="1200090"/>
            <a:ext cx="7162800" cy="461665"/>
          </a:xfrm>
          <a:prstGeom prst="rect">
            <a:avLst/>
          </a:prstGeom>
          <a:noFill/>
        </p:spPr>
        <p:txBody>
          <a:bodyPr wrap="square" rtlCol="0">
            <a:spAutoFit/>
          </a:bodyPr>
          <a:lstStyle/>
          <a:p>
            <a:pPr>
              <a:buFont typeface="Wingdings" pitchFamily="2" charset="2"/>
              <a:buChar char="Ø"/>
            </a:pPr>
            <a:r>
              <a:rPr lang="en-US" sz="2400" b="1" dirty="0" smtClean="0">
                <a:latin typeface="Times New Roman" pitchFamily="18" charset="0"/>
                <a:cs typeface="Times New Roman" pitchFamily="18" charset="0"/>
              </a:rPr>
              <a:t> Model-based CDS stack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1000"/>
                                        <p:tgtEl>
                                          <p:spTgt spid="9"/>
                                        </p:tgtEl>
                                      </p:cBhvr>
                                    </p:animEffect>
                                  </p:childTnLst>
                                </p:cTn>
                              </p:par>
                              <p:par>
                                <p:cTn id="8" presetID="1" presetClass="entr" presetSubtype="0" fill="hold" grpId="0" nodeType="withEffect">
                                  <p:stCondLst>
                                    <p:cond delay="1000"/>
                                  </p:stCondLst>
                                  <p:childTnLst>
                                    <p:set>
                                      <p:cBhvr>
                                        <p:cTn id="9" dur="1" fill="hold">
                                          <p:stCondLst>
                                            <p:cond delay="0"/>
                                          </p:stCondLst>
                                        </p:cTn>
                                        <p:tgtEl>
                                          <p:spTgt spid="18"/>
                                        </p:tgtEl>
                                        <p:attrNameLst>
                                          <p:attrName>style.visibility</p:attrName>
                                        </p:attrNameLst>
                                      </p:cBhvr>
                                      <p:to>
                                        <p:strVal val="visible"/>
                                      </p:to>
                                    </p:set>
                                  </p:childTnLst>
                                </p:cTn>
                              </p:par>
                              <p:par>
                                <p:cTn id="10" presetID="22" presetClass="entr" presetSubtype="1" fill="hold" nodeType="withEffect">
                                  <p:stCondLst>
                                    <p:cond delay="1000"/>
                                  </p:stCondLst>
                                  <p:childTnLst>
                                    <p:set>
                                      <p:cBhvr>
                                        <p:cTn id="11" dur="1" fill="hold">
                                          <p:stCondLst>
                                            <p:cond delay="0"/>
                                          </p:stCondLst>
                                        </p:cTn>
                                        <p:tgtEl>
                                          <p:spTgt spid="10"/>
                                        </p:tgtEl>
                                        <p:attrNameLst>
                                          <p:attrName>style.visibility</p:attrName>
                                        </p:attrNameLst>
                                      </p:cBhvr>
                                      <p:to>
                                        <p:strVal val="visible"/>
                                      </p:to>
                                    </p:set>
                                    <p:animEffect transition="in" filter="wipe(up)">
                                      <p:cBhvr>
                                        <p:cTn id="12" dur="1000"/>
                                        <p:tgtEl>
                                          <p:spTgt spid="10"/>
                                        </p:tgtEl>
                                      </p:cBhvr>
                                    </p:animEffect>
                                  </p:childTnLst>
                                </p:cTn>
                              </p:par>
                              <p:par>
                                <p:cTn id="13" presetID="1" presetClass="entr" presetSubtype="0" fill="hold" grpId="0" nodeType="withEffect">
                                  <p:stCondLst>
                                    <p:cond delay="2000"/>
                                  </p:stCondLst>
                                  <p:childTnLst>
                                    <p:set>
                                      <p:cBhvr>
                                        <p:cTn id="14" dur="1" fill="hold">
                                          <p:stCondLst>
                                            <p:cond delay="0"/>
                                          </p:stCondLst>
                                        </p:cTn>
                                        <p:tgtEl>
                                          <p:spTgt spid="19"/>
                                        </p:tgtEl>
                                        <p:attrNameLst>
                                          <p:attrName>style.visibility</p:attrName>
                                        </p:attrNameLst>
                                      </p:cBhvr>
                                      <p:to>
                                        <p:strVal val="visible"/>
                                      </p:to>
                                    </p:set>
                                  </p:childTnLst>
                                </p:cTn>
                              </p:par>
                              <p:par>
                                <p:cTn id="15" presetID="22" presetClass="entr" presetSubtype="1" fill="hold" nodeType="withEffect">
                                  <p:stCondLst>
                                    <p:cond delay="2000"/>
                                  </p:stCondLst>
                                  <p:childTnLst>
                                    <p:set>
                                      <p:cBhvr>
                                        <p:cTn id="16" dur="1" fill="hold">
                                          <p:stCondLst>
                                            <p:cond delay="0"/>
                                          </p:stCondLst>
                                        </p:cTn>
                                        <p:tgtEl>
                                          <p:spTgt spid="11"/>
                                        </p:tgtEl>
                                        <p:attrNameLst>
                                          <p:attrName>style.visibility</p:attrName>
                                        </p:attrNameLst>
                                      </p:cBhvr>
                                      <p:to>
                                        <p:strVal val="visible"/>
                                      </p:to>
                                    </p:set>
                                    <p:animEffect transition="in" filter="wipe(up)">
                                      <p:cBhvr>
                                        <p:cTn id="17" dur="1000"/>
                                        <p:tgtEl>
                                          <p:spTgt spid="11"/>
                                        </p:tgtEl>
                                      </p:cBhvr>
                                    </p:animEffect>
                                  </p:childTnLst>
                                </p:cTn>
                              </p:par>
                              <p:par>
                                <p:cTn id="18" presetID="1" presetClass="entr" presetSubtype="0" fill="hold" grpId="0" nodeType="withEffect">
                                  <p:stCondLst>
                                    <p:cond delay="3000"/>
                                  </p:stCondLst>
                                  <p:childTnLst>
                                    <p:set>
                                      <p:cBhvr>
                                        <p:cTn id="19" dur="1" fill="hold">
                                          <p:stCondLst>
                                            <p:cond delay="0"/>
                                          </p:stCondLst>
                                        </p:cTn>
                                        <p:tgtEl>
                                          <p:spTgt spid="16"/>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P spid="18" grpId="0" animBg="1"/>
      <p:bldP spid="1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eismic-2l.jpg"/>
          <p:cNvPicPr>
            <a:picLocks noChangeAspect="1"/>
          </p:cNvPicPr>
          <p:nvPr/>
        </p:nvPicPr>
        <p:blipFill>
          <a:blip r:embed="rId3">
            <a:clrChange>
              <a:clrFrom>
                <a:srgbClr val="FFFFFF"/>
              </a:clrFrom>
              <a:clrTo>
                <a:srgbClr val="FFFFFF">
                  <a:alpha val="0"/>
                </a:srgbClr>
              </a:clrTo>
            </a:clrChange>
            <a:lum bright="-100000" contrast="-91000"/>
          </a:blip>
          <a:stretch>
            <a:fillRect/>
          </a:stretch>
        </p:blipFill>
        <p:spPr>
          <a:xfrm>
            <a:off x="0" y="0"/>
            <a:ext cx="9144000" cy="6858000"/>
          </a:xfrm>
          <a:prstGeom prst="rect">
            <a:avLst/>
          </a:prstGeom>
          <a:ln>
            <a:noFill/>
          </a:ln>
          <a:effectLst>
            <a:softEdge rad="31750"/>
          </a:effectLst>
          <a:scene3d>
            <a:camera prst="orthographicFront">
              <a:rot lat="0" lon="0" rev="0"/>
            </a:camera>
            <a:lightRig rig="chilly" dir="t">
              <a:rot lat="0" lon="0" rev="18480000"/>
            </a:lightRig>
          </a:scene3d>
          <a:sp3d prstMaterial="clear">
            <a:bevelT h="63500"/>
          </a:sp3d>
        </p:spPr>
      </p:pic>
      <p:sp>
        <p:nvSpPr>
          <p:cNvPr id="19" name="TextBox 18"/>
          <p:cNvSpPr txBox="1"/>
          <p:nvPr/>
        </p:nvSpPr>
        <p:spPr>
          <a:xfrm>
            <a:off x="609600" y="1752600"/>
            <a:ext cx="5334000" cy="461665"/>
          </a:xfrm>
          <a:prstGeom prst="rect">
            <a:avLst/>
          </a:prstGeom>
          <a:noFill/>
        </p:spPr>
        <p:txBody>
          <a:bodyPr wrap="square" rtlCol="0">
            <a:spAutoFit/>
          </a:bodyPr>
          <a:lstStyle/>
          <a:p>
            <a:pPr>
              <a:buFont typeface="Wingdings" pitchFamily="2" charset="2"/>
              <a:buChar char="§"/>
            </a:pPr>
            <a:r>
              <a:rPr lang="en-US" sz="2400" dirty="0" smtClean="0">
                <a:latin typeface="Times New Roman" pitchFamily="18" charset="0"/>
                <a:cs typeface="Times New Roman" pitchFamily="18" charset="0"/>
              </a:rPr>
              <a:t> kinematic Ray Tracing </a:t>
            </a:r>
            <a:endParaRPr lang="en-US" sz="2400" dirty="0">
              <a:latin typeface="Times New Roman" pitchFamily="18" charset="0"/>
              <a:cs typeface="Times New Roman" pitchFamily="18" charset="0"/>
            </a:endParaRPr>
          </a:p>
        </p:txBody>
      </p:sp>
      <p:sp>
        <p:nvSpPr>
          <p:cNvPr id="35842"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sp>
        <p:nvSpPr>
          <p:cNvPr id="35843" name="Rectangle 3"/>
          <p:cNvSpPr>
            <a:spLocks noChangeArrowheads="1"/>
          </p:cNvSpPr>
          <p:nvPr/>
        </p:nvSpPr>
        <p:spPr bwMode="auto">
          <a:xfrm>
            <a:off x="0" y="80010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35845" name="Rectangle 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sp>
        <p:nvSpPr>
          <p:cNvPr id="35846" name="Rectangle 6"/>
          <p:cNvSpPr>
            <a:spLocks noChangeArrowheads="1"/>
          </p:cNvSpPr>
          <p:nvPr/>
        </p:nvSpPr>
        <p:spPr bwMode="auto">
          <a:xfrm>
            <a:off x="0" y="80010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35848" name="Rectangle 8"/>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sp>
        <p:nvSpPr>
          <p:cNvPr id="35849" name="Rectangle 9"/>
          <p:cNvSpPr>
            <a:spLocks noChangeArrowheads="1"/>
          </p:cNvSpPr>
          <p:nvPr/>
        </p:nvSpPr>
        <p:spPr bwMode="auto">
          <a:xfrm>
            <a:off x="0" y="80010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35851" name="Rectangle 11"/>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cxnSp>
        <p:nvCxnSpPr>
          <p:cNvPr id="28" name="Straight Connector 27"/>
          <p:cNvCxnSpPr/>
          <p:nvPr/>
        </p:nvCxnSpPr>
        <p:spPr>
          <a:xfrm>
            <a:off x="154578" y="990600"/>
            <a:ext cx="8778240" cy="158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5734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sp>
        <p:nvSpPr>
          <p:cNvPr id="57348"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sp>
        <p:nvSpPr>
          <p:cNvPr id="57350" name="Rectangle 6"/>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sp>
        <p:nvSpPr>
          <p:cNvPr id="57351" name="Rectangle 7"/>
          <p:cNvSpPr>
            <a:spLocks noChangeArrowheads="1"/>
          </p:cNvSpPr>
          <p:nvPr/>
        </p:nvSpPr>
        <p:spPr bwMode="auto">
          <a:xfrm>
            <a:off x="0" y="8001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57353" name="Rectangle 9"/>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sp>
        <p:nvSpPr>
          <p:cNvPr id="57354" name="Rectangle 10"/>
          <p:cNvSpPr>
            <a:spLocks noChangeArrowheads="1"/>
          </p:cNvSpPr>
          <p:nvPr/>
        </p:nvSpPr>
        <p:spPr bwMode="auto">
          <a:xfrm>
            <a:off x="0" y="8001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57356" name="Rectangle 1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sp>
        <p:nvSpPr>
          <p:cNvPr id="57357" name="Rectangle 13"/>
          <p:cNvSpPr>
            <a:spLocks noChangeArrowheads="1"/>
          </p:cNvSpPr>
          <p:nvPr/>
        </p:nvSpPr>
        <p:spPr bwMode="auto">
          <a:xfrm>
            <a:off x="0" y="8001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57359" name="Rectangle 1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sp>
        <p:nvSpPr>
          <p:cNvPr id="57360" name="Rectangle 16"/>
          <p:cNvSpPr>
            <a:spLocks noChangeArrowheads="1"/>
          </p:cNvSpPr>
          <p:nvPr/>
        </p:nvSpPr>
        <p:spPr bwMode="auto">
          <a:xfrm>
            <a:off x="0" y="8001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35" name="TextBox 34"/>
          <p:cNvSpPr txBox="1"/>
          <p:nvPr/>
        </p:nvSpPr>
        <p:spPr>
          <a:xfrm>
            <a:off x="2971800" y="457200"/>
            <a:ext cx="3048000" cy="461665"/>
          </a:xfrm>
          <a:prstGeom prst="rect">
            <a:avLst/>
          </a:prstGeom>
          <a:noFill/>
        </p:spPr>
        <p:txBody>
          <a:bodyPr wrap="square" rtlCol="0">
            <a:spAutoFit/>
          </a:bodyPr>
          <a:lstStyle/>
          <a:p>
            <a:r>
              <a:rPr lang="en-US" sz="2200" dirty="0" smtClean="0">
                <a:latin typeface="Times New Roman" pitchFamily="18" charset="0"/>
                <a:cs typeface="Times New Roman" pitchFamily="18" charset="0"/>
              </a:rPr>
              <a:t>Forward-modeling</a:t>
            </a:r>
            <a:r>
              <a:rPr lang="en-US" sz="2400" dirty="0" smtClean="0"/>
              <a:t> </a:t>
            </a:r>
          </a:p>
        </p:txBody>
      </p:sp>
      <p:sp>
        <p:nvSpPr>
          <p:cNvPr id="36" name="Rectangle 35"/>
          <p:cNvSpPr/>
          <p:nvPr/>
        </p:nvSpPr>
        <p:spPr>
          <a:xfrm>
            <a:off x="6705600" y="457200"/>
            <a:ext cx="2209800" cy="430887"/>
          </a:xfrm>
          <a:prstGeom prst="rect">
            <a:avLst/>
          </a:prstGeom>
        </p:spPr>
        <p:txBody>
          <a:bodyPr wrap="square">
            <a:spAutoFit/>
          </a:bodyPr>
          <a:lstStyle/>
          <a:p>
            <a:r>
              <a:rPr lang="en-US" sz="2200" dirty="0" smtClean="0">
                <a:latin typeface="Times New Roman" pitchFamily="18" charset="0"/>
                <a:cs typeface="Times New Roman" pitchFamily="18" charset="0"/>
              </a:rPr>
              <a:t>MBCDS stack</a:t>
            </a:r>
            <a:endParaRPr lang="en-US" sz="2200" dirty="0"/>
          </a:p>
        </p:txBody>
      </p:sp>
      <p:sp>
        <p:nvSpPr>
          <p:cNvPr id="37" name="Bent-Up Arrow 36"/>
          <p:cNvSpPr/>
          <p:nvPr/>
        </p:nvSpPr>
        <p:spPr>
          <a:xfrm rot="5400000">
            <a:off x="1130300" y="2336799"/>
            <a:ext cx="304800" cy="304800"/>
          </a:xfrm>
          <a:prstGeom prst="bentUpArrow">
            <a:avLst>
              <a:gd name="adj1" fmla="val 12879"/>
              <a:gd name="adj2" fmla="val 20455"/>
              <a:gd name="adj3" fmla="val 25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140E68"/>
                </a:solidFill>
              </a:rPr>
              <a:t>            </a:t>
            </a:r>
            <a:endParaRPr lang="en-US" dirty="0">
              <a:solidFill>
                <a:srgbClr val="140E68"/>
              </a:solidFill>
            </a:endParaRPr>
          </a:p>
        </p:txBody>
      </p:sp>
      <p:sp>
        <p:nvSpPr>
          <p:cNvPr id="38" name="TextBox 37"/>
          <p:cNvSpPr txBox="1"/>
          <p:nvPr/>
        </p:nvSpPr>
        <p:spPr>
          <a:xfrm>
            <a:off x="1447800" y="2357735"/>
            <a:ext cx="5334000" cy="400110"/>
          </a:xfrm>
          <a:prstGeom prst="rect">
            <a:avLst/>
          </a:prstGeom>
          <a:noFill/>
        </p:spPr>
        <p:txBody>
          <a:bodyPr wrap="square" rtlCol="0">
            <a:spAutoFit/>
          </a:bodyPr>
          <a:lstStyle/>
          <a:p>
            <a:r>
              <a:rPr lang="en-US" sz="2000" dirty="0">
                <a:latin typeface="Times New Roman" pitchFamily="18" charset="0"/>
                <a:cs typeface="Times New Roman" pitchFamily="18" charset="0"/>
              </a:rPr>
              <a:t>c</a:t>
            </a:r>
            <a:r>
              <a:rPr lang="en-US" sz="2000" dirty="0" smtClean="0">
                <a:latin typeface="Times New Roman" pitchFamily="18" charset="0"/>
                <a:cs typeface="Times New Roman" pitchFamily="18" charset="0"/>
              </a:rPr>
              <a:t>haracteristic system </a:t>
            </a:r>
            <a:endParaRPr lang="en-US" sz="2000" dirty="0">
              <a:latin typeface="Times New Roman" pitchFamily="18" charset="0"/>
              <a:cs typeface="Times New Roman" pitchFamily="18" charset="0"/>
            </a:endParaRPr>
          </a:p>
        </p:txBody>
      </p:sp>
      <p:sp>
        <p:nvSpPr>
          <p:cNvPr id="27" name="TextBox 26"/>
          <p:cNvSpPr txBox="1"/>
          <p:nvPr/>
        </p:nvSpPr>
        <p:spPr>
          <a:xfrm>
            <a:off x="457200" y="1200090"/>
            <a:ext cx="7162800" cy="461665"/>
          </a:xfrm>
          <a:prstGeom prst="rect">
            <a:avLst/>
          </a:prstGeom>
          <a:noFill/>
        </p:spPr>
        <p:txBody>
          <a:bodyPr wrap="square" rtlCol="0">
            <a:spAutoFit/>
          </a:bodyPr>
          <a:lstStyle/>
          <a:p>
            <a:pPr>
              <a:buFont typeface="Wingdings" pitchFamily="2" charset="2"/>
              <a:buChar char="Ø"/>
            </a:pPr>
            <a:r>
              <a:rPr lang="en-US" sz="2400" b="1" dirty="0" smtClean="0">
                <a:latin typeface="Times New Roman" pitchFamily="18" charset="0"/>
                <a:cs typeface="Times New Roman" pitchFamily="18" charset="0"/>
              </a:rPr>
              <a:t> Model-based CDS stack  </a:t>
            </a:r>
            <a:endParaRPr lang="en-US" sz="2400" b="1" dirty="0">
              <a:latin typeface="Times New Roman" pitchFamily="18" charset="0"/>
              <a:cs typeface="Times New Roman" pitchFamily="18" charset="0"/>
            </a:endParaRPr>
          </a:p>
        </p:txBody>
      </p:sp>
      <p:grpSp>
        <p:nvGrpSpPr>
          <p:cNvPr id="3" name="Gruppieren 2"/>
          <p:cNvGrpSpPr/>
          <p:nvPr/>
        </p:nvGrpSpPr>
        <p:grpSpPr>
          <a:xfrm>
            <a:off x="1676400" y="3848100"/>
            <a:ext cx="5943600" cy="914400"/>
            <a:chOff x="1676400" y="3848100"/>
            <a:chExt cx="5943600" cy="914400"/>
          </a:xfrm>
        </p:grpSpPr>
        <p:sp>
          <p:nvSpPr>
            <p:cNvPr id="2" name="Rechteck 1"/>
            <p:cNvSpPr/>
            <p:nvPr/>
          </p:nvSpPr>
          <p:spPr>
            <a:xfrm>
              <a:off x="1676400" y="3848100"/>
              <a:ext cx="5943600" cy="914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72706" name="Picture 2"/>
            <p:cNvPicPr>
              <a:picLocks noChangeAspect="1" noChangeArrowheads="1"/>
            </p:cNvPicPr>
            <p:nvPr/>
          </p:nvPicPr>
          <p:blipFill>
            <a:blip r:embed="rId4">
              <a:clrChange>
                <a:clrFrom>
                  <a:srgbClr val="FFFFFF"/>
                </a:clrFrom>
                <a:clrTo>
                  <a:srgbClr val="FFFFFF">
                    <a:alpha val="0"/>
                  </a:srgbClr>
                </a:clrTo>
              </a:clrChange>
              <a:duotone>
                <a:prstClr val="black"/>
                <a:srgbClr val="FF0000">
                  <a:tint val="45000"/>
                  <a:satMod val="400000"/>
                </a:srgbClr>
              </a:duotone>
            </a:blip>
            <a:srcRect/>
            <a:stretch>
              <a:fillRect/>
            </a:stretch>
          </p:blipFill>
          <p:spPr bwMode="auto">
            <a:xfrm>
              <a:off x="1981200" y="3962400"/>
              <a:ext cx="5486400" cy="669561"/>
            </a:xfrm>
            <a:prstGeom prst="rect">
              <a:avLst/>
            </a:prstGeom>
            <a:noFill/>
            <a:ln w="9525">
              <a:noFill/>
              <a:miter lim="800000"/>
              <a:headEnd/>
              <a:tailEnd/>
            </a:ln>
            <a:effectLst/>
          </p:spPr>
        </p:pic>
      </p:gr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eismic-2l.jpg"/>
          <p:cNvPicPr>
            <a:picLocks noChangeAspect="1"/>
          </p:cNvPicPr>
          <p:nvPr/>
        </p:nvPicPr>
        <p:blipFill>
          <a:blip r:embed="rId3">
            <a:clrChange>
              <a:clrFrom>
                <a:srgbClr val="FFFFFF"/>
              </a:clrFrom>
              <a:clrTo>
                <a:srgbClr val="FFFFFF">
                  <a:alpha val="0"/>
                </a:srgbClr>
              </a:clrTo>
            </a:clrChange>
            <a:lum bright="-100000" contrast="-91000"/>
          </a:blip>
          <a:stretch>
            <a:fillRect/>
          </a:stretch>
        </p:blipFill>
        <p:spPr>
          <a:xfrm>
            <a:off x="0" y="0"/>
            <a:ext cx="9144000" cy="6858000"/>
          </a:xfrm>
          <a:prstGeom prst="rect">
            <a:avLst/>
          </a:prstGeom>
          <a:ln>
            <a:noFill/>
          </a:ln>
          <a:effectLst>
            <a:softEdge rad="31750"/>
          </a:effectLst>
          <a:scene3d>
            <a:camera prst="orthographicFront">
              <a:rot lat="0" lon="0" rev="0"/>
            </a:camera>
            <a:lightRig rig="chilly" dir="t">
              <a:rot lat="0" lon="0" rev="18480000"/>
            </a:lightRig>
          </a:scene3d>
          <a:sp3d prstMaterial="clear">
            <a:bevelT h="63500"/>
          </a:sp3d>
        </p:spPr>
      </p:pic>
      <p:sp>
        <p:nvSpPr>
          <p:cNvPr id="8"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sp>
        <p:nvSpPr>
          <p:cNvPr id="9" name="Rectangle 3"/>
          <p:cNvSpPr>
            <a:spLocks noChangeArrowheads="1"/>
          </p:cNvSpPr>
          <p:nvPr/>
        </p:nvSpPr>
        <p:spPr bwMode="auto">
          <a:xfrm>
            <a:off x="0" y="80010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 name="Rectangle 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sp>
        <p:nvSpPr>
          <p:cNvPr id="11" name="Rectangle 6"/>
          <p:cNvSpPr>
            <a:spLocks noChangeArrowheads="1"/>
          </p:cNvSpPr>
          <p:nvPr/>
        </p:nvSpPr>
        <p:spPr bwMode="auto">
          <a:xfrm>
            <a:off x="0" y="80010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2" name="Rectangle 8"/>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sp>
        <p:nvSpPr>
          <p:cNvPr id="13" name="Rectangle 9"/>
          <p:cNvSpPr>
            <a:spLocks noChangeArrowheads="1"/>
          </p:cNvSpPr>
          <p:nvPr/>
        </p:nvSpPr>
        <p:spPr bwMode="auto">
          <a:xfrm>
            <a:off x="0" y="80010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4" name="Rectangle 11"/>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sp>
        <p:nvSpPr>
          <p:cNvPr id="15"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sp>
        <p:nvSpPr>
          <p:cNvPr id="16"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sp>
        <p:nvSpPr>
          <p:cNvPr id="17"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endParaRPr lang="en-US" dirty="0"/>
          </a:p>
        </p:txBody>
      </p:sp>
      <p:sp>
        <p:nvSpPr>
          <p:cNvPr id="18" name="Rectangle 8"/>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sp>
        <p:nvSpPr>
          <p:cNvPr id="19" name="Rectangle 9"/>
          <p:cNvSpPr>
            <a:spLocks noChangeArrowheads="1"/>
          </p:cNvSpPr>
          <p:nvPr/>
        </p:nvSpPr>
        <p:spPr bwMode="auto">
          <a:xfrm>
            <a:off x="0" y="11334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0" name="Rectangle 11"/>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sp>
        <p:nvSpPr>
          <p:cNvPr id="21" name="Rectangle 12"/>
          <p:cNvSpPr>
            <a:spLocks noChangeArrowheads="1"/>
          </p:cNvSpPr>
          <p:nvPr/>
        </p:nvSpPr>
        <p:spPr bwMode="auto">
          <a:xfrm>
            <a:off x="0" y="11334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32770"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sp>
        <p:nvSpPr>
          <p:cNvPr id="32771" name="Rectangle 3"/>
          <p:cNvSpPr>
            <a:spLocks noChangeArrowheads="1"/>
          </p:cNvSpPr>
          <p:nvPr/>
        </p:nvSpPr>
        <p:spPr bwMode="auto">
          <a:xfrm>
            <a:off x="0" y="847725"/>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32773" name="Rectangle 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sp>
        <p:nvSpPr>
          <p:cNvPr id="32774" name="Rectangle 6"/>
          <p:cNvSpPr>
            <a:spLocks noChangeArrowheads="1"/>
          </p:cNvSpPr>
          <p:nvPr/>
        </p:nvSpPr>
        <p:spPr bwMode="auto">
          <a:xfrm>
            <a:off x="0" y="847725"/>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32776" name="Rectangle 8"/>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sp>
        <p:nvSpPr>
          <p:cNvPr id="32777" name="Rectangle 9"/>
          <p:cNvSpPr>
            <a:spLocks noChangeArrowheads="1"/>
          </p:cNvSpPr>
          <p:nvPr/>
        </p:nvSpPr>
        <p:spPr bwMode="auto">
          <a:xfrm>
            <a:off x="0" y="1304925"/>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32779" name="Rectangle 11"/>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sp>
        <p:nvSpPr>
          <p:cNvPr id="32780" name="Rectangle 12"/>
          <p:cNvSpPr>
            <a:spLocks noChangeArrowheads="1"/>
          </p:cNvSpPr>
          <p:nvPr/>
        </p:nvSpPr>
        <p:spPr bwMode="auto">
          <a:xfrm>
            <a:off x="0" y="133350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32782" name="Rectangle 1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sp>
        <p:nvSpPr>
          <p:cNvPr id="32783" name="Rectangle 15"/>
          <p:cNvSpPr>
            <a:spLocks noChangeArrowheads="1"/>
          </p:cNvSpPr>
          <p:nvPr/>
        </p:nvSpPr>
        <p:spPr bwMode="auto">
          <a:xfrm>
            <a:off x="0" y="1304925"/>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32785" name="Rectangle 17"/>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sp>
        <p:nvSpPr>
          <p:cNvPr id="32788" name="Rectangle 20"/>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sp>
        <p:nvSpPr>
          <p:cNvPr id="32789" name="Rectangle 21"/>
          <p:cNvSpPr>
            <a:spLocks noChangeArrowheads="1"/>
          </p:cNvSpPr>
          <p:nvPr/>
        </p:nvSpPr>
        <p:spPr bwMode="auto">
          <a:xfrm>
            <a:off x="0" y="1304925"/>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32791" name="Rectangle 23"/>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sp>
        <p:nvSpPr>
          <p:cNvPr id="32792" name="Rectangle 24"/>
          <p:cNvSpPr>
            <a:spLocks noChangeArrowheads="1"/>
          </p:cNvSpPr>
          <p:nvPr/>
        </p:nvSpPr>
        <p:spPr bwMode="auto">
          <a:xfrm>
            <a:off x="0" y="1304925"/>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32794" name="Rectangle 26"/>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sp>
        <p:nvSpPr>
          <p:cNvPr id="32795" name="Rectangle 27"/>
          <p:cNvSpPr>
            <a:spLocks noChangeArrowheads="1"/>
          </p:cNvSpPr>
          <p:nvPr/>
        </p:nvSpPr>
        <p:spPr bwMode="auto">
          <a:xfrm>
            <a:off x="0" y="83820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32797" name="Rectangle 29"/>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sp>
        <p:nvSpPr>
          <p:cNvPr id="32800" name="Rectangle 3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sp>
        <p:nvSpPr>
          <p:cNvPr id="32803" name="Rectangle 3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sp>
        <p:nvSpPr>
          <p:cNvPr id="32804" name="Rectangle 36"/>
          <p:cNvSpPr>
            <a:spLocks noChangeArrowheads="1"/>
          </p:cNvSpPr>
          <p:nvPr/>
        </p:nvSpPr>
        <p:spPr bwMode="auto">
          <a:xfrm>
            <a:off x="0" y="809625"/>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32806" name="Rectangle 38"/>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sp>
        <p:nvSpPr>
          <p:cNvPr id="32809" name="Rectangle 41"/>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sp>
        <p:nvSpPr>
          <p:cNvPr id="32812" name="Rectangle 4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sp>
        <p:nvSpPr>
          <p:cNvPr id="32813" name="Rectangle 45"/>
          <p:cNvSpPr>
            <a:spLocks noChangeArrowheads="1"/>
          </p:cNvSpPr>
          <p:nvPr/>
        </p:nvSpPr>
        <p:spPr bwMode="auto">
          <a:xfrm>
            <a:off x="0" y="8477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1914525" algn="l"/>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sp>
        <p:nvSpPr>
          <p:cNvPr id="3" name="Rectangle 3"/>
          <p:cNvSpPr>
            <a:spLocks noChangeArrowheads="1"/>
          </p:cNvSpPr>
          <p:nvPr/>
        </p:nvSpPr>
        <p:spPr bwMode="auto">
          <a:xfrm>
            <a:off x="0" y="8001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86018"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sp>
        <p:nvSpPr>
          <p:cNvPr id="86019" name="Rectangle 3"/>
          <p:cNvSpPr>
            <a:spLocks noChangeArrowheads="1"/>
          </p:cNvSpPr>
          <p:nvPr/>
        </p:nvSpPr>
        <p:spPr bwMode="auto">
          <a:xfrm>
            <a:off x="0" y="10763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86021" name="Rectangle 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sp>
        <p:nvSpPr>
          <p:cNvPr id="86022" name="Rectangle 6"/>
          <p:cNvSpPr>
            <a:spLocks noChangeArrowheads="1"/>
          </p:cNvSpPr>
          <p:nvPr/>
        </p:nvSpPr>
        <p:spPr bwMode="auto">
          <a:xfrm>
            <a:off x="0" y="10763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86024" name="Rectangle 8"/>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sp>
        <p:nvSpPr>
          <p:cNvPr id="86025" name="Rectangle 9"/>
          <p:cNvSpPr>
            <a:spLocks noChangeArrowheads="1"/>
          </p:cNvSpPr>
          <p:nvPr/>
        </p:nvSpPr>
        <p:spPr bwMode="auto">
          <a:xfrm>
            <a:off x="0" y="8001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64" name="TextBox 63"/>
          <p:cNvSpPr txBox="1"/>
          <p:nvPr/>
        </p:nvSpPr>
        <p:spPr>
          <a:xfrm>
            <a:off x="1426028" y="2353976"/>
            <a:ext cx="5410200" cy="400110"/>
          </a:xfrm>
          <a:prstGeom prst="rect">
            <a:avLst/>
          </a:prstGeom>
          <a:noFill/>
        </p:spPr>
        <p:txBody>
          <a:bodyPr wrap="square" rtlCol="0">
            <a:spAutoFit/>
          </a:bodyPr>
          <a:lstStyle/>
          <a:p>
            <a:r>
              <a:rPr lang="en-US" sz="2000" dirty="0" smtClean="0">
                <a:latin typeface="Times New Roman" pitchFamily="18" charset="0"/>
                <a:cs typeface="Times New Roman" pitchFamily="18" charset="0"/>
              </a:rPr>
              <a:t>ray- centered coordinate system </a:t>
            </a:r>
          </a:p>
        </p:txBody>
      </p:sp>
      <p:cxnSp>
        <p:nvCxnSpPr>
          <p:cNvPr id="65" name="Straight Connector 64"/>
          <p:cNvCxnSpPr/>
          <p:nvPr/>
        </p:nvCxnSpPr>
        <p:spPr>
          <a:xfrm>
            <a:off x="154578" y="990600"/>
            <a:ext cx="8778240" cy="158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66" name="TextBox 65"/>
          <p:cNvSpPr txBox="1"/>
          <p:nvPr/>
        </p:nvSpPr>
        <p:spPr>
          <a:xfrm>
            <a:off x="2971800" y="457200"/>
            <a:ext cx="3048000" cy="461665"/>
          </a:xfrm>
          <a:prstGeom prst="rect">
            <a:avLst/>
          </a:prstGeom>
          <a:noFill/>
        </p:spPr>
        <p:txBody>
          <a:bodyPr wrap="square" rtlCol="0">
            <a:spAutoFit/>
          </a:bodyPr>
          <a:lstStyle/>
          <a:p>
            <a:r>
              <a:rPr lang="en-US" sz="2200" dirty="0" smtClean="0">
                <a:latin typeface="Times New Roman" pitchFamily="18" charset="0"/>
                <a:cs typeface="Times New Roman" pitchFamily="18" charset="0"/>
              </a:rPr>
              <a:t>Forward-modeling</a:t>
            </a:r>
            <a:r>
              <a:rPr lang="en-US" sz="2400" dirty="0" smtClean="0"/>
              <a:t> </a:t>
            </a:r>
          </a:p>
        </p:txBody>
      </p:sp>
      <p:sp>
        <p:nvSpPr>
          <p:cNvPr id="67" name="Rectangle 66"/>
          <p:cNvSpPr/>
          <p:nvPr/>
        </p:nvSpPr>
        <p:spPr>
          <a:xfrm>
            <a:off x="6705600" y="457200"/>
            <a:ext cx="2209800" cy="430887"/>
          </a:xfrm>
          <a:prstGeom prst="rect">
            <a:avLst/>
          </a:prstGeom>
        </p:spPr>
        <p:txBody>
          <a:bodyPr wrap="square">
            <a:spAutoFit/>
          </a:bodyPr>
          <a:lstStyle/>
          <a:p>
            <a:r>
              <a:rPr lang="en-US" sz="2200" dirty="0" smtClean="0">
                <a:latin typeface="Times New Roman" pitchFamily="18" charset="0"/>
                <a:cs typeface="Times New Roman" pitchFamily="18" charset="0"/>
              </a:rPr>
              <a:t>MBCDS stack</a:t>
            </a:r>
            <a:endParaRPr lang="en-US" sz="2200" dirty="0"/>
          </a:p>
        </p:txBody>
      </p:sp>
      <p:sp>
        <p:nvSpPr>
          <p:cNvPr id="68" name="TextBox 67"/>
          <p:cNvSpPr txBox="1"/>
          <p:nvPr/>
        </p:nvSpPr>
        <p:spPr>
          <a:xfrm>
            <a:off x="609600" y="1748135"/>
            <a:ext cx="5334000" cy="461665"/>
          </a:xfrm>
          <a:prstGeom prst="rect">
            <a:avLst/>
          </a:prstGeom>
          <a:noFill/>
        </p:spPr>
        <p:txBody>
          <a:bodyPr wrap="square" rtlCol="0">
            <a:spAutoFit/>
          </a:bodyPr>
          <a:lstStyle/>
          <a:p>
            <a:pPr>
              <a:buFont typeface="Wingdings" pitchFamily="2" charset="2"/>
              <a:buChar char="§"/>
            </a:pPr>
            <a:r>
              <a:rPr lang="en-US" sz="2400" dirty="0" smtClean="0">
                <a:latin typeface="Times New Roman" pitchFamily="18" charset="0"/>
                <a:cs typeface="Times New Roman" pitchFamily="18" charset="0"/>
              </a:rPr>
              <a:t> dynamic </a:t>
            </a:r>
            <a:r>
              <a:rPr lang="en-US" sz="2400" dirty="0">
                <a:latin typeface="Times New Roman" pitchFamily="18" charset="0"/>
                <a:cs typeface="Times New Roman" pitchFamily="18" charset="0"/>
              </a:rPr>
              <a:t>r</a:t>
            </a:r>
            <a:r>
              <a:rPr lang="en-US" sz="2400" dirty="0" smtClean="0">
                <a:latin typeface="Times New Roman" pitchFamily="18" charset="0"/>
                <a:cs typeface="Times New Roman" pitchFamily="18" charset="0"/>
              </a:rPr>
              <a:t>ay </a:t>
            </a:r>
            <a:r>
              <a:rPr lang="en-US" sz="2400" dirty="0">
                <a:latin typeface="Times New Roman" pitchFamily="18" charset="0"/>
                <a:cs typeface="Times New Roman" pitchFamily="18" charset="0"/>
              </a:rPr>
              <a:t>t</a:t>
            </a:r>
            <a:r>
              <a:rPr lang="en-US" sz="2400" dirty="0" smtClean="0">
                <a:latin typeface="Times New Roman" pitchFamily="18" charset="0"/>
                <a:cs typeface="Times New Roman" pitchFamily="18" charset="0"/>
              </a:rPr>
              <a:t>racing </a:t>
            </a:r>
            <a:endParaRPr lang="en-US" sz="2400" dirty="0">
              <a:latin typeface="Times New Roman" pitchFamily="18" charset="0"/>
              <a:cs typeface="Times New Roman" pitchFamily="18" charset="0"/>
            </a:endParaRPr>
          </a:p>
        </p:txBody>
      </p:sp>
      <p:sp>
        <p:nvSpPr>
          <p:cNvPr id="59" name="TextBox 58"/>
          <p:cNvSpPr txBox="1"/>
          <p:nvPr/>
        </p:nvSpPr>
        <p:spPr>
          <a:xfrm>
            <a:off x="457200" y="1200090"/>
            <a:ext cx="7162800" cy="461665"/>
          </a:xfrm>
          <a:prstGeom prst="rect">
            <a:avLst/>
          </a:prstGeom>
          <a:noFill/>
        </p:spPr>
        <p:txBody>
          <a:bodyPr wrap="square" rtlCol="0">
            <a:spAutoFit/>
          </a:bodyPr>
          <a:lstStyle/>
          <a:p>
            <a:pPr>
              <a:buFont typeface="Wingdings" pitchFamily="2" charset="2"/>
              <a:buChar char="Ø"/>
            </a:pPr>
            <a:r>
              <a:rPr lang="en-US" sz="2400" b="1" dirty="0" smtClean="0">
                <a:latin typeface="Times New Roman" pitchFamily="18" charset="0"/>
                <a:cs typeface="Times New Roman" pitchFamily="18" charset="0"/>
              </a:rPr>
              <a:t> Model-Based CDS stack  </a:t>
            </a:r>
            <a:endParaRPr lang="en-US" sz="2400" b="1" dirty="0">
              <a:latin typeface="Times New Roman" pitchFamily="18" charset="0"/>
              <a:cs typeface="Times New Roman" pitchFamily="18" charset="0"/>
            </a:endParaRPr>
          </a:p>
        </p:txBody>
      </p:sp>
      <p:sp>
        <p:nvSpPr>
          <p:cNvPr id="60" name="Bent-Up Arrow 59"/>
          <p:cNvSpPr/>
          <p:nvPr/>
        </p:nvSpPr>
        <p:spPr>
          <a:xfrm rot="5400000">
            <a:off x="1130300" y="2336799"/>
            <a:ext cx="304800" cy="304800"/>
          </a:xfrm>
          <a:prstGeom prst="bentUpArrow">
            <a:avLst>
              <a:gd name="adj1" fmla="val 12879"/>
              <a:gd name="adj2" fmla="val 20455"/>
              <a:gd name="adj3" fmla="val 25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140E68"/>
                </a:solidFill>
              </a:rPr>
              <a:t>            </a:t>
            </a:r>
            <a:endParaRPr lang="en-US" dirty="0">
              <a:solidFill>
                <a:srgbClr val="140E68"/>
              </a:solidFill>
            </a:endParaRPr>
          </a:p>
        </p:txBody>
      </p:sp>
      <p:sp>
        <p:nvSpPr>
          <p:cNvPr id="5" name="Rechteck 4"/>
          <p:cNvSpPr/>
          <p:nvPr/>
        </p:nvSpPr>
        <p:spPr>
          <a:xfrm>
            <a:off x="1905000" y="2971801"/>
            <a:ext cx="5181600" cy="3200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6017" name="Picture 1"/>
          <p:cNvPicPr>
            <a:picLocks noChangeAspect="1" noChangeArrowheads="1"/>
          </p:cNvPicPr>
          <p:nvPr/>
        </p:nvPicPr>
        <p:blipFill>
          <a:blip r:embed="rId4">
            <a:clrChange>
              <a:clrFrom>
                <a:srgbClr val="FFFFFF"/>
              </a:clrFrom>
              <a:clrTo>
                <a:srgbClr val="FFFFFF">
                  <a:alpha val="0"/>
                </a:srgbClr>
              </a:clrTo>
            </a:clrChange>
            <a:lum bright="-40000" contrast="-40000"/>
          </a:blip>
          <a:srcRect/>
          <a:stretch>
            <a:fillRect/>
          </a:stretch>
        </p:blipFill>
        <p:spPr bwMode="auto">
          <a:xfrm>
            <a:off x="2362200" y="3124200"/>
            <a:ext cx="4410222" cy="838200"/>
          </a:xfrm>
          <a:prstGeom prst="rect">
            <a:avLst/>
          </a:prstGeom>
          <a:noFill/>
        </p:spPr>
      </p:pic>
      <p:pic>
        <p:nvPicPr>
          <p:cNvPr id="86020" name="Picture 4"/>
          <p:cNvPicPr>
            <a:picLocks noChangeAspect="1" noChangeArrowheads="1"/>
          </p:cNvPicPr>
          <p:nvPr/>
        </p:nvPicPr>
        <p:blipFill>
          <a:blip r:embed="rId5">
            <a:clrChange>
              <a:clrFrom>
                <a:srgbClr val="FFFFFF"/>
              </a:clrFrom>
              <a:clrTo>
                <a:srgbClr val="FFFFFF">
                  <a:alpha val="0"/>
                </a:srgbClr>
              </a:clrTo>
            </a:clrChange>
            <a:lum bright="-40000" contrast="-40000"/>
          </a:blip>
          <a:srcRect/>
          <a:stretch>
            <a:fillRect/>
          </a:stretch>
        </p:blipFill>
        <p:spPr bwMode="auto">
          <a:xfrm>
            <a:off x="4072011" y="4375759"/>
            <a:ext cx="990600" cy="882041"/>
          </a:xfrm>
          <a:prstGeom prst="rect">
            <a:avLst/>
          </a:prstGeom>
          <a:noFill/>
        </p:spPr>
      </p:pic>
      <p:pic>
        <p:nvPicPr>
          <p:cNvPr id="86023" name="Picture 7"/>
          <p:cNvPicPr>
            <a:picLocks noChangeAspect="1" noChangeArrowheads="1"/>
          </p:cNvPicPr>
          <p:nvPr/>
        </p:nvPicPr>
        <p:blipFill>
          <a:blip r:embed="rId6">
            <a:clrChange>
              <a:clrFrom>
                <a:srgbClr val="FFFFFF"/>
              </a:clrFrom>
              <a:clrTo>
                <a:srgbClr val="FFFFFF">
                  <a:alpha val="0"/>
                </a:srgbClr>
              </a:clrTo>
            </a:clrChange>
            <a:lum bright="-40000" contrast="-40000"/>
          </a:blip>
          <a:srcRect/>
          <a:stretch>
            <a:fillRect/>
          </a:stretch>
        </p:blipFill>
        <p:spPr bwMode="auto">
          <a:xfrm>
            <a:off x="3788378" y="5562600"/>
            <a:ext cx="1557867" cy="6096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6017"/>
                                        </p:tgtEl>
                                        <p:attrNameLst>
                                          <p:attrName>style.visibility</p:attrName>
                                        </p:attrNameLst>
                                      </p:cBhvr>
                                      <p:to>
                                        <p:strVal val="visible"/>
                                      </p:to>
                                    </p:set>
                                    <p:animEffect transition="in" filter="wipe(left)">
                                      <p:cBhvr>
                                        <p:cTn id="7" dur="500"/>
                                        <p:tgtEl>
                                          <p:spTgt spid="860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6020"/>
                                        </p:tgtEl>
                                        <p:attrNameLst>
                                          <p:attrName>style.visibility</p:attrName>
                                        </p:attrNameLst>
                                      </p:cBhvr>
                                      <p:to>
                                        <p:strVal val="visible"/>
                                      </p:to>
                                    </p:set>
                                    <p:animEffect transition="in" filter="wipe(left)">
                                      <p:cBhvr>
                                        <p:cTn id="12" dur="500"/>
                                        <p:tgtEl>
                                          <p:spTgt spid="8602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86023"/>
                                        </p:tgtEl>
                                        <p:attrNameLst>
                                          <p:attrName>style.visibility</p:attrName>
                                        </p:attrNameLst>
                                      </p:cBhvr>
                                      <p:to>
                                        <p:strVal val="visible"/>
                                      </p:to>
                                    </p:set>
                                    <p:animEffect transition="in" filter="wipe(left)">
                                      <p:cBhvr>
                                        <p:cTn id="17" dur="500"/>
                                        <p:tgtEl>
                                          <p:spTgt spid="860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eismic-2l.jpg"/>
          <p:cNvPicPr>
            <a:picLocks noChangeAspect="1"/>
          </p:cNvPicPr>
          <p:nvPr/>
        </p:nvPicPr>
        <p:blipFill>
          <a:blip r:embed="rId3">
            <a:clrChange>
              <a:clrFrom>
                <a:srgbClr val="FFFFFF"/>
              </a:clrFrom>
              <a:clrTo>
                <a:srgbClr val="FFFFFF">
                  <a:alpha val="0"/>
                </a:srgbClr>
              </a:clrTo>
            </a:clrChange>
            <a:lum bright="-100000" contrast="-91000"/>
          </a:blip>
          <a:stretch>
            <a:fillRect/>
          </a:stretch>
        </p:blipFill>
        <p:spPr>
          <a:xfrm>
            <a:off x="0" y="0"/>
            <a:ext cx="9144000" cy="6858000"/>
          </a:xfrm>
          <a:prstGeom prst="rect">
            <a:avLst/>
          </a:prstGeom>
          <a:ln>
            <a:noFill/>
          </a:ln>
          <a:effectLst>
            <a:softEdge rad="31750"/>
          </a:effectLst>
          <a:scene3d>
            <a:camera prst="orthographicFront">
              <a:rot lat="0" lon="0" rev="0"/>
            </a:camera>
            <a:lightRig rig="chilly" dir="t">
              <a:rot lat="0" lon="0" rev="18480000"/>
            </a:lightRig>
          </a:scene3d>
          <a:sp3d prstMaterial="clear">
            <a:bevelT h="63500"/>
          </a:sp3d>
        </p:spPr>
      </p:pic>
      <p:sp>
        <p:nvSpPr>
          <p:cNvPr id="9" name="Isosceles Triangle 8"/>
          <p:cNvSpPr/>
          <p:nvPr/>
        </p:nvSpPr>
        <p:spPr>
          <a:xfrm rot="10800000">
            <a:off x="5159099" y="2146180"/>
            <a:ext cx="157302" cy="16884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p:cNvPicPr>
            <a:picLocks noChangeAspect="1" noChangeArrowheads="1"/>
          </p:cNvPicPr>
          <p:nvPr/>
        </p:nvPicPr>
        <p:blipFill>
          <a:blip r:embed="rId4"/>
          <a:srcRect/>
          <a:stretch>
            <a:fillRect/>
          </a:stretch>
        </p:blipFill>
        <p:spPr bwMode="auto">
          <a:xfrm>
            <a:off x="1295400" y="1752600"/>
            <a:ext cx="6803305" cy="5044312"/>
          </a:xfrm>
          <a:prstGeom prst="rect">
            <a:avLst/>
          </a:prstGeom>
          <a:noFill/>
          <a:ln w="9525">
            <a:noFill/>
            <a:miter lim="800000"/>
            <a:headEnd/>
            <a:tailEnd/>
          </a:ln>
          <a:effectLst/>
        </p:spPr>
      </p:pic>
      <p:cxnSp>
        <p:nvCxnSpPr>
          <p:cNvPr id="11" name="Straight Connector 10"/>
          <p:cNvCxnSpPr/>
          <p:nvPr/>
        </p:nvCxnSpPr>
        <p:spPr>
          <a:xfrm rot="16200000" flipH="1">
            <a:off x="4971758" y="2609557"/>
            <a:ext cx="780635" cy="248650"/>
          </a:xfrm>
          <a:prstGeom prst="line">
            <a:avLst/>
          </a:prstGeom>
          <a:ln w="19050">
            <a:solidFill>
              <a:schemeClr val="bg2"/>
            </a:solidFill>
          </a:ln>
          <a:scene3d>
            <a:camera prst="orthographicFront">
              <a:rot lat="0" lon="0" rev="0"/>
            </a:camera>
            <a:lightRig rig="threePt" dir="t"/>
          </a:scene3d>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rot="16200000" flipH="1">
            <a:off x="5324069" y="3286534"/>
            <a:ext cx="836492" cy="511827"/>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a:endCxn id="18" idx="1"/>
          </p:cNvCxnSpPr>
          <p:nvPr/>
        </p:nvCxnSpPr>
        <p:spPr>
          <a:xfrm rot="16200000" flipH="1">
            <a:off x="6195222" y="3915595"/>
            <a:ext cx="543769" cy="79776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rot="16200000">
            <a:off x="379181" y="4390186"/>
            <a:ext cx="1604049" cy="381211"/>
          </a:xfrm>
          <a:prstGeom prst="rect">
            <a:avLst/>
          </a:prstGeom>
          <a:noFill/>
        </p:spPr>
        <p:txBody>
          <a:bodyPr wrap="square" rtlCol="0">
            <a:spAutoFit/>
          </a:bodyPr>
          <a:lstStyle/>
          <a:p>
            <a:r>
              <a:rPr lang="en-US" dirty="0" smtClean="0"/>
              <a:t>Velocity(m/s)</a:t>
            </a:r>
            <a:endParaRPr lang="en-US" dirty="0"/>
          </a:p>
        </p:txBody>
      </p:sp>
      <p:cxnSp>
        <p:nvCxnSpPr>
          <p:cNvPr id="15" name="Straight Connector 14"/>
          <p:cNvCxnSpPr/>
          <p:nvPr/>
        </p:nvCxnSpPr>
        <p:spPr>
          <a:xfrm rot="5400000">
            <a:off x="5027429" y="2551467"/>
            <a:ext cx="424539" cy="3894"/>
          </a:xfrm>
          <a:prstGeom prst="line">
            <a:avLst/>
          </a:prstGeom>
          <a:ln w="9525">
            <a:solidFill>
              <a:schemeClr val="bg2"/>
            </a:solidFill>
            <a:prstDash val="sysDash"/>
          </a:ln>
        </p:spPr>
        <p:style>
          <a:lnRef idx="1">
            <a:schemeClr val="accent1"/>
          </a:lnRef>
          <a:fillRef idx="0">
            <a:schemeClr val="accent1"/>
          </a:fillRef>
          <a:effectRef idx="0">
            <a:schemeClr val="accent1"/>
          </a:effectRef>
          <a:fontRef idx="minor">
            <a:schemeClr val="tx1"/>
          </a:fontRef>
        </p:style>
      </p:cxnSp>
      <p:sp>
        <p:nvSpPr>
          <p:cNvPr id="16" name="Arc 15"/>
          <p:cNvSpPr/>
          <p:nvPr/>
        </p:nvSpPr>
        <p:spPr>
          <a:xfrm rot="6386140">
            <a:off x="5177291" y="2471094"/>
            <a:ext cx="100379" cy="150874"/>
          </a:xfrm>
          <a:prstGeom prst="arc">
            <a:avLst>
              <a:gd name="adj1" fmla="val 16200000"/>
              <a:gd name="adj2" fmla="val 19494267"/>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7" name="Isosceles Triangle 16"/>
          <p:cNvSpPr/>
          <p:nvPr/>
        </p:nvSpPr>
        <p:spPr>
          <a:xfrm rot="10800000">
            <a:off x="5164014" y="2143055"/>
            <a:ext cx="157302" cy="16884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5-Point Star 17"/>
          <p:cNvSpPr/>
          <p:nvPr/>
        </p:nvSpPr>
        <p:spPr>
          <a:xfrm>
            <a:off x="6865986" y="4554113"/>
            <a:ext cx="78651" cy="84424"/>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p:nvSpPr>
        <p:spPr>
          <a:xfrm>
            <a:off x="5111259" y="2641513"/>
            <a:ext cx="659668" cy="307777"/>
          </a:xfrm>
          <a:prstGeom prst="rect">
            <a:avLst/>
          </a:prstGeom>
          <a:ln>
            <a:noFill/>
          </a:ln>
        </p:spPr>
        <p:txBody>
          <a:bodyPr wrap="none">
            <a:spAutoFit/>
          </a:bodyPr>
          <a:lstStyle/>
          <a:p>
            <a:pPr algn="r" rtl="1"/>
            <a:r>
              <a:rPr lang="fa-IR" sz="1400" b="1" dirty="0" smtClean="0">
                <a:solidFill>
                  <a:schemeClr val="bg2"/>
                </a:solidFill>
              </a:rPr>
              <a:t>θ</a:t>
            </a:r>
            <a:r>
              <a:rPr lang="en-US" sz="1400" b="1" baseline="-25000" dirty="0" smtClean="0">
                <a:solidFill>
                  <a:schemeClr val="bg2"/>
                </a:solidFill>
              </a:rPr>
              <a:t>emerge</a:t>
            </a:r>
            <a:endParaRPr lang="en-US" sz="1400" b="1" dirty="0">
              <a:solidFill>
                <a:schemeClr val="bg2"/>
              </a:solidFill>
            </a:endParaRPr>
          </a:p>
        </p:txBody>
      </p:sp>
      <p:sp>
        <p:nvSpPr>
          <p:cNvPr id="20" name="Oval 19"/>
          <p:cNvSpPr/>
          <p:nvPr/>
        </p:nvSpPr>
        <p:spPr>
          <a:xfrm>
            <a:off x="5436391" y="3048000"/>
            <a:ext cx="78651" cy="84424"/>
          </a:xfrm>
          <a:prstGeom prst="ellipse">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Oval 20"/>
          <p:cNvSpPr/>
          <p:nvPr/>
        </p:nvSpPr>
        <p:spPr>
          <a:xfrm>
            <a:off x="6000826" y="3964736"/>
            <a:ext cx="78651" cy="84424"/>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Arc 21"/>
          <p:cNvSpPr/>
          <p:nvPr/>
        </p:nvSpPr>
        <p:spPr>
          <a:xfrm rot="17536747">
            <a:off x="4535224" y="2280375"/>
            <a:ext cx="2011680" cy="2010998"/>
          </a:xfrm>
          <a:prstGeom prst="arc">
            <a:avLst>
              <a:gd name="adj1" fmla="val 16201051"/>
              <a:gd name="adj2" fmla="val 21561090"/>
            </a:avLst>
          </a:prstGeom>
          <a:noFill/>
          <a:ln w="1905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3" name="Arc 22"/>
          <p:cNvSpPr/>
          <p:nvPr/>
        </p:nvSpPr>
        <p:spPr>
          <a:xfrm rot="17179406">
            <a:off x="5043931" y="2621862"/>
            <a:ext cx="972391" cy="999624"/>
          </a:xfrm>
          <a:prstGeom prst="arc">
            <a:avLst>
              <a:gd name="adj1" fmla="val 16224385"/>
              <a:gd name="adj2" fmla="val 501834"/>
            </a:avLst>
          </a:prstGeom>
          <a:noFill/>
          <a:ln w="1905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4" name="Arc 23"/>
          <p:cNvSpPr/>
          <p:nvPr/>
        </p:nvSpPr>
        <p:spPr>
          <a:xfrm rot="17202781">
            <a:off x="5393685" y="3433635"/>
            <a:ext cx="1280160" cy="1280160"/>
          </a:xfrm>
          <a:prstGeom prst="arc">
            <a:avLst>
              <a:gd name="adj1" fmla="val 16224385"/>
              <a:gd name="adj2" fmla="val 67846"/>
            </a:avLst>
          </a:prstGeom>
          <a:noFill/>
          <a:ln w="19050">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5" name="Arc 24"/>
          <p:cNvSpPr/>
          <p:nvPr/>
        </p:nvSpPr>
        <p:spPr>
          <a:xfrm rot="17202781">
            <a:off x="5045599" y="2945069"/>
            <a:ext cx="1828800" cy="1828800"/>
          </a:xfrm>
          <a:prstGeom prst="arc">
            <a:avLst>
              <a:gd name="adj1" fmla="val 16224385"/>
              <a:gd name="adj2" fmla="val 67846"/>
            </a:avLst>
          </a:prstGeom>
          <a:noFill/>
          <a:ln w="19050">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6" name="Arc 25"/>
          <p:cNvSpPr/>
          <p:nvPr/>
        </p:nvSpPr>
        <p:spPr>
          <a:xfrm rot="17571512">
            <a:off x="4918753" y="2995773"/>
            <a:ext cx="1828800" cy="1828800"/>
          </a:xfrm>
          <a:prstGeom prst="arc">
            <a:avLst>
              <a:gd name="adj1" fmla="val 16224385"/>
              <a:gd name="adj2" fmla="val 67846"/>
            </a:avLst>
          </a:prstGeom>
          <a:noFill/>
          <a:ln w="19050">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9" name="Arc 28"/>
          <p:cNvSpPr/>
          <p:nvPr/>
        </p:nvSpPr>
        <p:spPr>
          <a:xfrm rot="17571512">
            <a:off x="4683474" y="2549874"/>
            <a:ext cx="2194560" cy="2194560"/>
          </a:xfrm>
          <a:prstGeom prst="arc">
            <a:avLst>
              <a:gd name="adj1" fmla="val 16224385"/>
              <a:gd name="adj2" fmla="val 67846"/>
            </a:avLst>
          </a:prstGeom>
          <a:noFill/>
          <a:ln w="19050">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0" name="Arc 29"/>
          <p:cNvSpPr/>
          <p:nvPr/>
        </p:nvSpPr>
        <p:spPr>
          <a:xfrm rot="17791046">
            <a:off x="4316728" y="2262276"/>
            <a:ext cx="2651760" cy="2651760"/>
          </a:xfrm>
          <a:prstGeom prst="arc">
            <a:avLst>
              <a:gd name="adj1" fmla="val 16224385"/>
              <a:gd name="adj2" fmla="val 67846"/>
            </a:avLst>
          </a:prstGeom>
          <a:noFill/>
          <a:ln w="19050">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7" name="Arc 26"/>
          <p:cNvSpPr/>
          <p:nvPr/>
        </p:nvSpPr>
        <p:spPr>
          <a:xfrm rot="15620974">
            <a:off x="6278916" y="4023324"/>
            <a:ext cx="1280160" cy="1280160"/>
          </a:xfrm>
          <a:prstGeom prst="arc">
            <a:avLst>
              <a:gd name="adj1" fmla="val 16224385"/>
              <a:gd name="adj2" fmla="val 67846"/>
            </a:avLst>
          </a:prstGeom>
          <a:noFill/>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8" name="Arc 27"/>
          <p:cNvSpPr/>
          <p:nvPr/>
        </p:nvSpPr>
        <p:spPr>
          <a:xfrm rot="15620974">
            <a:off x="5839577" y="3669652"/>
            <a:ext cx="1828800" cy="1828800"/>
          </a:xfrm>
          <a:prstGeom prst="arc">
            <a:avLst>
              <a:gd name="adj1" fmla="val 16224385"/>
              <a:gd name="adj2" fmla="val 67846"/>
            </a:avLst>
          </a:prstGeom>
          <a:noFill/>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1" name="Arc 30"/>
          <p:cNvSpPr/>
          <p:nvPr/>
        </p:nvSpPr>
        <p:spPr>
          <a:xfrm rot="17083622">
            <a:off x="5282414" y="3402814"/>
            <a:ext cx="1828800" cy="1828800"/>
          </a:xfrm>
          <a:prstGeom prst="arc">
            <a:avLst>
              <a:gd name="adj1" fmla="val 16224385"/>
              <a:gd name="adj2" fmla="val 67846"/>
            </a:avLst>
          </a:prstGeom>
          <a:noFill/>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3" name="Arc 32"/>
          <p:cNvSpPr/>
          <p:nvPr/>
        </p:nvSpPr>
        <p:spPr>
          <a:xfrm rot="17083622">
            <a:off x="4825018" y="2947382"/>
            <a:ext cx="2286000" cy="2286000"/>
          </a:xfrm>
          <a:prstGeom prst="arc">
            <a:avLst>
              <a:gd name="adj1" fmla="val 16224385"/>
              <a:gd name="adj2" fmla="val 67846"/>
            </a:avLst>
          </a:prstGeom>
          <a:noFill/>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4" name="Arc 33"/>
          <p:cNvSpPr/>
          <p:nvPr/>
        </p:nvSpPr>
        <p:spPr>
          <a:xfrm rot="17910897">
            <a:off x="4636101" y="3021999"/>
            <a:ext cx="2286000" cy="2286000"/>
          </a:xfrm>
          <a:prstGeom prst="arc">
            <a:avLst>
              <a:gd name="adj1" fmla="val 16224385"/>
              <a:gd name="adj2" fmla="val 67846"/>
            </a:avLst>
          </a:prstGeom>
          <a:noFill/>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5" name="Arc 34"/>
          <p:cNvSpPr/>
          <p:nvPr/>
        </p:nvSpPr>
        <p:spPr>
          <a:xfrm rot="17910897">
            <a:off x="4414418" y="2595214"/>
            <a:ext cx="2743200" cy="2743200"/>
          </a:xfrm>
          <a:prstGeom prst="arc">
            <a:avLst>
              <a:gd name="adj1" fmla="val 16224385"/>
              <a:gd name="adj2" fmla="val 67846"/>
            </a:avLst>
          </a:prstGeom>
          <a:noFill/>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6" name="Arc 35"/>
          <p:cNvSpPr/>
          <p:nvPr/>
        </p:nvSpPr>
        <p:spPr>
          <a:xfrm rot="17910897">
            <a:off x="4075001" y="2262299"/>
            <a:ext cx="3200400" cy="3200400"/>
          </a:xfrm>
          <a:prstGeom prst="arc">
            <a:avLst>
              <a:gd name="adj1" fmla="val 16224385"/>
              <a:gd name="adj2" fmla="val 67846"/>
            </a:avLst>
          </a:prstGeom>
          <a:noFill/>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7" name="Arc 36"/>
          <p:cNvSpPr/>
          <p:nvPr/>
        </p:nvSpPr>
        <p:spPr>
          <a:xfrm rot="16645109">
            <a:off x="5660310" y="3851990"/>
            <a:ext cx="1828800" cy="1828800"/>
          </a:xfrm>
          <a:prstGeom prst="arc">
            <a:avLst>
              <a:gd name="adj1" fmla="val 16224385"/>
              <a:gd name="adj2" fmla="val 67846"/>
            </a:avLst>
          </a:prstGeom>
          <a:noFill/>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40" name="Straight Connector 39"/>
          <p:cNvCxnSpPr/>
          <p:nvPr/>
        </p:nvCxnSpPr>
        <p:spPr>
          <a:xfrm>
            <a:off x="154578" y="990600"/>
            <a:ext cx="8778240" cy="158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2971800" y="457200"/>
            <a:ext cx="3048000" cy="461665"/>
          </a:xfrm>
          <a:prstGeom prst="rect">
            <a:avLst/>
          </a:prstGeom>
          <a:noFill/>
        </p:spPr>
        <p:txBody>
          <a:bodyPr wrap="square" rtlCol="0">
            <a:spAutoFit/>
          </a:bodyPr>
          <a:lstStyle/>
          <a:p>
            <a:r>
              <a:rPr lang="en-US" sz="2200" dirty="0" smtClean="0">
                <a:latin typeface="Times New Roman" pitchFamily="18" charset="0"/>
                <a:cs typeface="Times New Roman" pitchFamily="18" charset="0"/>
              </a:rPr>
              <a:t>Forward-modeling</a:t>
            </a:r>
            <a:r>
              <a:rPr lang="en-US" sz="2400" dirty="0" smtClean="0"/>
              <a:t> </a:t>
            </a:r>
          </a:p>
        </p:txBody>
      </p:sp>
      <p:sp>
        <p:nvSpPr>
          <p:cNvPr id="42" name="Rectangle 41"/>
          <p:cNvSpPr/>
          <p:nvPr/>
        </p:nvSpPr>
        <p:spPr>
          <a:xfrm>
            <a:off x="6705600" y="457200"/>
            <a:ext cx="2209800" cy="430887"/>
          </a:xfrm>
          <a:prstGeom prst="rect">
            <a:avLst/>
          </a:prstGeom>
        </p:spPr>
        <p:txBody>
          <a:bodyPr wrap="square">
            <a:spAutoFit/>
          </a:bodyPr>
          <a:lstStyle/>
          <a:p>
            <a:r>
              <a:rPr lang="en-US" sz="2200" dirty="0" smtClean="0">
                <a:latin typeface="Times New Roman" pitchFamily="18" charset="0"/>
                <a:cs typeface="Times New Roman" pitchFamily="18" charset="0"/>
              </a:rPr>
              <a:t>MBCDS stack</a:t>
            </a:r>
            <a:endParaRPr lang="en-US" sz="2200" dirty="0"/>
          </a:p>
        </p:txBody>
      </p:sp>
      <p:sp>
        <p:nvSpPr>
          <p:cNvPr id="38" name="TextBox 37"/>
          <p:cNvSpPr txBox="1"/>
          <p:nvPr/>
        </p:nvSpPr>
        <p:spPr>
          <a:xfrm>
            <a:off x="457200" y="1200090"/>
            <a:ext cx="7162800" cy="461665"/>
          </a:xfrm>
          <a:prstGeom prst="rect">
            <a:avLst/>
          </a:prstGeom>
          <a:noFill/>
        </p:spPr>
        <p:txBody>
          <a:bodyPr wrap="square" rtlCol="0">
            <a:spAutoFit/>
          </a:bodyPr>
          <a:lstStyle/>
          <a:p>
            <a:pPr>
              <a:buFont typeface="Wingdings" pitchFamily="2" charset="2"/>
              <a:buChar char="Ø"/>
            </a:pPr>
            <a:r>
              <a:rPr lang="en-US" sz="2400" b="1" dirty="0" smtClean="0">
                <a:latin typeface="Times New Roman" pitchFamily="18" charset="0"/>
                <a:cs typeface="Times New Roman" pitchFamily="18" charset="0"/>
              </a:rPr>
              <a:t> </a:t>
            </a:r>
            <a:r>
              <a:rPr lang="en-US" sz="2400" b="1" dirty="0">
                <a:latin typeface="Times New Roman" pitchFamily="18" charset="0"/>
                <a:cs typeface="Times New Roman" pitchFamily="18" charset="0"/>
              </a:rPr>
              <a:t>m</a:t>
            </a:r>
            <a:r>
              <a:rPr lang="en-US" sz="2400" b="1" dirty="0" smtClean="0">
                <a:latin typeface="Times New Roman" pitchFamily="18" charset="0"/>
                <a:cs typeface="Times New Roman" pitchFamily="18" charset="0"/>
              </a:rPr>
              <a:t>odel-based CDS stack  </a:t>
            </a:r>
            <a:endParaRPr lang="en-US" sz="2400" b="1"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par>
                                <p:cTn id="8" presetID="1" presetClass="entr" presetSubtype="0" fill="hold" grpId="0" nodeType="withEffect">
                                  <p:stCondLst>
                                    <p:cond delay="500"/>
                                  </p:stCondLst>
                                  <p:childTnLst>
                                    <p:set>
                                      <p:cBhvr>
                                        <p:cTn id="9" dur="1" fill="hold">
                                          <p:stCondLst>
                                            <p:cond delay="0"/>
                                          </p:stCondLst>
                                        </p:cTn>
                                        <p:tgtEl>
                                          <p:spTgt spid="20"/>
                                        </p:tgtEl>
                                        <p:attrNameLst>
                                          <p:attrName>style.visibility</p:attrName>
                                        </p:attrNameLst>
                                      </p:cBhvr>
                                      <p:to>
                                        <p:strVal val="visible"/>
                                      </p:to>
                                    </p:set>
                                  </p:childTnLst>
                                </p:cTn>
                              </p:par>
                              <p:par>
                                <p:cTn id="10" presetID="22" presetClass="entr" presetSubtype="1" fill="hold" nodeType="withEffect">
                                  <p:stCondLst>
                                    <p:cond delay="500"/>
                                  </p:stCondLst>
                                  <p:childTnLst>
                                    <p:set>
                                      <p:cBhvr>
                                        <p:cTn id="11" dur="1" fill="hold">
                                          <p:stCondLst>
                                            <p:cond delay="0"/>
                                          </p:stCondLst>
                                        </p:cTn>
                                        <p:tgtEl>
                                          <p:spTgt spid="12"/>
                                        </p:tgtEl>
                                        <p:attrNameLst>
                                          <p:attrName>style.visibility</p:attrName>
                                        </p:attrNameLst>
                                      </p:cBhvr>
                                      <p:to>
                                        <p:strVal val="visible"/>
                                      </p:to>
                                    </p:set>
                                    <p:animEffect transition="in" filter="wipe(up)">
                                      <p:cBhvr>
                                        <p:cTn id="12" dur="500"/>
                                        <p:tgtEl>
                                          <p:spTgt spid="12"/>
                                        </p:tgtEl>
                                      </p:cBhvr>
                                    </p:animEffect>
                                  </p:childTnLst>
                                </p:cTn>
                              </p:par>
                              <p:par>
                                <p:cTn id="13" presetID="1" presetClass="entr" presetSubtype="0" fill="hold" grpId="0" nodeType="withEffect">
                                  <p:stCondLst>
                                    <p:cond delay="1000"/>
                                  </p:stCondLst>
                                  <p:childTnLst>
                                    <p:set>
                                      <p:cBhvr>
                                        <p:cTn id="14" dur="1" fill="hold">
                                          <p:stCondLst>
                                            <p:cond delay="0"/>
                                          </p:stCondLst>
                                        </p:cTn>
                                        <p:tgtEl>
                                          <p:spTgt spid="21"/>
                                        </p:tgtEl>
                                        <p:attrNameLst>
                                          <p:attrName>style.visibility</p:attrName>
                                        </p:attrNameLst>
                                      </p:cBhvr>
                                      <p:to>
                                        <p:strVal val="visible"/>
                                      </p:to>
                                    </p:set>
                                  </p:childTnLst>
                                </p:cTn>
                              </p:par>
                              <p:par>
                                <p:cTn id="15" presetID="22" presetClass="entr" presetSubtype="1" fill="hold" nodeType="withEffect">
                                  <p:stCondLst>
                                    <p:cond delay="1000"/>
                                  </p:stCondLst>
                                  <p:childTnLst>
                                    <p:set>
                                      <p:cBhvr>
                                        <p:cTn id="16" dur="1" fill="hold">
                                          <p:stCondLst>
                                            <p:cond delay="0"/>
                                          </p:stCondLst>
                                        </p:cTn>
                                        <p:tgtEl>
                                          <p:spTgt spid="13"/>
                                        </p:tgtEl>
                                        <p:attrNameLst>
                                          <p:attrName>style.visibility</p:attrName>
                                        </p:attrNameLst>
                                      </p:cBhvr>
                                      <p:to>
                                        <p:strVal val="visible"/>
                                      </p:to>
                                    </p:set>
                                    <p:animEffect transition="in" filter="wipe(up)">
                                      <p:cBhvr>
                                        <p:cTn id="17" dur="500"/>
                                        <p:tgtEl>
                                          <p:spTgt spid="13"/>
                                        </p:tgtEl>
                                      </p:cBhvr>
                                    </p:animEffect>
                                  </p:childTnLst>
                                </p:cTn>
                              </p:par>
                              <p:par>
                                <p:cTn id="18" presetID="1" presetClass="entr" presetSubtype="0" fill="hold" grpId="0" nodeType="withEffect">
                                  <p:stCondLst>
                                    <p:cond delay="1500"/>
                                  </p:stCondLst>
                                  <p:childTnLst>
                                    <p:set>
                                      <p:cBhvr>
                                        <p:cTn id="19" dur="1" fill="hold">
                                          <p:stCondLst>
                                            <p:cond delay="0"/>
                                          </p:stCondLst>
                                        </p:cTn>
                                        <p:tgtEl>
                                          <p:spTgt spid="18"/>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35" presetClass="emph" presetSubtype="0" fill="hold" grpId="1" nodeType="clickEffect">
                                  <p:stCondLst>
                                    <p:cond delay="0"/>
                                  </p:stCondLst>
                                  <p:childTnLst>
                                    <p:anim calcmode="discrete" valueType="str">
                                      <p:cBhvr>
                                        <p:cTn id="27" dur="500" fill="hold"/>
                                        <p:tgtEl>
                                          <p:spTgt spid="20"/>
                                        </p:tgtEl>
                                        <p:attrNameLst>
                                          <p:attrName>style.visibility</p:attrName>
                                        </p:attrNameLst>
                                      </p:cBhvr>
                                      <p:tavLst>
                                        <p:tav tm="0">
                                          <p:val>
                                            <p:strVal val="hidden"/>
                                          </p:val>
                                        </p:tav>
                                        <p:tav tm="50000">
                                          <p:val>
                                            <p:strVal val="visible"/>
                                          </p:val>
                                        </p:tav>
                                      </p:tavLst>
                                    </p:anim>
                                  </p:childTnLst>
                                </p:cTn>
                              </p:par>
                            </p:childTnLst>
                          </p:cTn>
                        </p:par>
                        <p:par>
                          <p:cTn id="28" fill="hold">
                            <p:stCondLst>
                              <p:cond delay="500"/>
                            </p:stCondLst>
                            <p:childTnLst>
                              <p:par>
                                <p:cTn id="29" presetID="35" presetClass="emph" presetSubtype="0" fill="hold" grpId="3" nodeType="afterEffect">
                                  <p:stCondLst>
                                    <p:cond delay="0"/>
                                  </p:stCondLst>
                                  <p:childTnLst>
                                    <p:anim calcmode="discrete" valueType="str">
                                      <p:cBhvr>
                                        <p:cTn id="30" dur="500" fill="hold"/>
                                        <p:tgtEl>
                                          <p:spTgt spid="20"/>
                                        </p:tgtEl>
                                        <p:attrNameLst>
                                          <p:attrName>style.visibility</p:attrName>
                                        </p:attrNameLst>
                                      </p:cBhvr>
                                      <p:tavLst>
                                        <p:tav tm="0">
                                          <p:val>
                                            <p:strVal val="hidden"/>
                                          </p:val>
                                        </p:tav>
                                        <p:tav tm="50000">
                                          <p:val>
                                            <p:strVal val="visible"/>
                                          </p:val>
                                        </p:tav>
                                      </p:tavLst>
                                    </p:anim>
                                  </p:childTnLst>
                                </p:cTn>
                              </p:par>
                              <p:par>
                                <p:cTn id="31" presetID="1" presetClass="entr" presetSubtype="0" fill="hold" grpId="0" nodeType="with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childTnLst>
                          </p:cTn>
                        </p:par>
                        <p:par>
                          <p:cTn id="33" fill="hold">
                            <p:stCondLst>
                              <p:cond delay="1000"/>
                            </p:stCondLst>
                            <p:childTnLst>
                              <p:par>
                                <p:cTn id="34" presetID="1" presetClass="exit" presetSubtype="0" fill="hold" grpId="1" nodeType="afterEffect">
                                  <p:stCondLst>
                                    <p:cond delay="0"/>
                                  </p:stCondLst>
                                  <p:childTnLst>
                                    <p:set>
                                      <p:cBhvr>
                                        <p:cTn id="35" dur="1" fill="hold">
                                          <p:stCondLst>
                                            <p:cond delay="0"/>
                                          </p:stCondLst>
                                        </p:cTn>
                                        <p:tgtEl>
                                          <p:spTgt spid="23"/>
                                        </p:tgtEl>
                                        <p:attrNameLst>
                                          <p:attrName>style.visibility</p:attrName>
                                        </p:attrNameLst>
                                      </p:cBhvr>
                                      <p:to>
                                        <p:strVal val="hidden"/>
                                      </p:to>
                                    </p:set>
                                  </p:childTnLst>
                                </p:cTn>
                              </p:par>
                              <p:par>
                                <p:cTn id="36" presetID="1" presetClass="entr" presetSubtype="0" fill="hold" grpId="0" nodeType="withEffect">
                                  <p:stCondLst>
                                    <p:cond delay="0"/>
                                  </p:stCondLst>
                                  <p:childTnLst>
                                    <p:set>
                                      <p:cBhvr>
                                        <p:cTn id="37" dur="1" fill="hold">
                                          <p:stCondLst>
                                            <p:cond delay="0"/>
                                          </p:stCondLst>
                                        </p:cTn>
                                        <p:tgtEl>
                                          <p:spTgt spid="22"/>
                                        </p:tgtEl>
                                        <p:attrNameLst>
                                          <p:attrName>style.visibility</p:attrName>
                                        </p:attrNameLst>
                                      </p:cBhvr>
                                      <p:to>
                                        <p:strVal val="visible"/>
                                      </p:to>
                                    </p:set>
                                  </p:childTnLst>
                                </p:cTn>
                              </p:par>
                            </p:childTnLst>
                          </p:cTn>
                        </p:par>
                        <p:par>
                          <p:cTn id="38" fill="hold">
                            <p:stCondLst>
                              <p:cond delay="1000"/>
                            </p:stCondLst>
                            <p:childTnLst>
                              <p:par>
                                <p:cTn id="39" presetID="35" presetClass="emph" presetSubtype="0" fill="hold" grpId="1" nodeType="afterEffect">
                                  <p:stCondLst>
                                    <p:cond delay="0"/>
                                  </p:stCondLst>
                                  <p:childTnLst>
                                    <p:anim calcmode="discrete" valueType="str">
                                      <p:cBhvr>
                                        <p:cTn id="40" dur="500" fill="hold"/>
                                        <p:tgtEl>
                                          <p:spTgt spid="21"/>
                                        </p:tgtEl>
                                        <p:attrNameLst>
                                          <p:attrName>style.visibility</p:attrName>
                                        </p:attrNameLst>
                                      </p:cBhvr>
                                      <p:tavLst>
                                        <p:tav tm="0">
                                          <p:val>
                                            <p:strVal val="hidden"/>
                                          </p:val>
                                        </p:tav>
                                        <p:tav tm="50000">
                                          <p:val>
                                            <p:strVal val="visible"/>
                                          </p:val>
                                        </p:tav>
                                      </p:tavLst>
                                    </p:anim>
                                  </p:childTnLst>
                                </p:cTn>
                              </p:par>
                            </p:childTnLst>
                          </p:cTn>
                        </p:par>
                        <p:par>
                          <p:cTn id="41" fill="hold">
                            <p:stCondLst>
                              <p:cond delay="1500"/>
                            </p:stCondLst>
                            <p:childTnLst>
                              <p:par>
                                <p:cTn id="42" presetID="35" presetClass="emph" presetSubtype="0" fill="hold" grpId="3" nodeType="afterEffect">
                                  <p:stCondLst>
                                    <p:cond delay="0"/>
                                  </p:stCondLst>
                                  <p:childTnLst>
                                    <p:anim calcmode="discrete" valueType="str">
                                      <p:cBhvr>
                                        <p:cTn id="43" dur="500" fill="hold"/>
                                        <p:tgtEl>
                                          <p:spTgt spid="21"/>
                                        </p:tgtEl>
                                        <p:attrNameLst>
                                          <p:attrName>style.visibility</p:attrName>
                                        </p:attrNameLst>
                                      </p:cBhvr>
                                      <p:tavLst>
                                        <p:tav tm="0">
                                          <p:val>
                                            <p:strVal val="hidden"/>
                                          </p:val>
                                        </p:tav>
                                        <p:tav tm="50000">
                                          <p:val>
                                            <p:strVal val="visible"/>
                                          </p:val>
                                        </p:tav>
                                      </p:tavLst>
                                    </p:anim>
                                  </p:childTnLst>
                                </p:cTn>
                              </p:par>
                              <p:par>
                                <p:cTn id="44" presetID="1" presetClass="entr" presetSubtype="0" fill="hold" grpId="0" nodeType="withEffect">
                                  <p:stCondLst>
                                    <p:cond delay="500"/>
                                  </p:stCondLst>
                                  <p:childTnLst>
                                    <p:set>
                                      <p:cBhvr>
                                        <p:cTn id="45" dur="1" fill="hold">
                                          <p:stCondLst>
                                            <p:cond delay="0"/>
                                          </p:stCondLst>
                                        </p:cTn>
                                        <p:tgtEl>
                                          <p:spTgt spid="24"/>
                                        </p:tgtEl>
                                        <p:attrNameLst>
                                          <p:attrName>style.visibility</p:attrName>
                                        </p:attrNameLst>
                                      </p:cBhvr>
                                      <p:to>
                                        <p:strVal val="visible"/>
                                      </p:to>
                                    </p:set>
                                  </p:childTnLst>
                                </p:cTn>
                              </p:par>
                            </p:childTnLst>
                          </p:cTn>
                        </p:par>
                        <p:par>
                          <p:cTn id="46" fill="hold">
                            <p:stCondLst>
                              <p:cond delay="2000"/>
                            </p:stCondLst>
                            <p:childTnLst>
                              <p:par>
                                <p:cTn id="47" presetID="1" presetClass="exit" presetSubtype="0" fill="hold" grpId="1" nodeType="afterEffect">
                                  <p:stCondLst>
                                    <p:cond delay="500"/>
                                  </p:stCondLst>
                                  <p:childTnLst>
                                    <p:set>
                                      <p:cBhvr>
                                        <p:cTn id="48" dur="1" fill="hold">
                                          <p:stCondLst>
                                            <p:cond delay="0"/>
                                          </p:stCondLst>
                                        </p:cTn>
                                        <p:tgtEl>
                                          <p:spTgt spid="24"/>
                                        </p:tgtEl>
                                        <p:attrNameLst>
                                          <p:attrName>style.visibility</p:attrName>
                                        </p:attrNameLst>
                                      </p:cBhvr>
                                      <p:to>
                                        <p:strVal val="hidden"/>
                                      </p:to>
                                    </p:set>
                                  </p:childTnLst>
                                </p:cTn>
                              </p:par>
                              <p:par>
                                <p:cTn id="49" presetID="1" presetClass="entr" presetSubtype="0" fill="hold" grpId="0" nodeType="withEffect">
                                  <p:stCondLst>
                                    <p:cond delay="500"/>
                                  </p:stCondLst>
                                  <p:childTnLst>
                                    <p:set>
                                      <p:cBhvr>
                                        <p:cTn id="50" dur="1" fill="hold">
                                          <p:stCondLst>
                                            <p:cond delay="0"/>
                                          </p:stCondLst>
                                        </p:cTn>
                                        <p:tgtEl>
                                          <p:spTgt spid="25"/>
                                        </p:tgtEl>
                                        <p:attrNameLst>
                                          <p:attrName>style.visibility</p:attrName>
                                        </p:attrNameLst>
                                      </p:cBhvr>
                                      <p:to>
                                        <p:strVal val="visible"/>
                                      </p:to>
                                    </p:set>
                                  </p:childTnLst>
                                </p:cTn>
                              </p:par>
                              <p:par>
                                <p:cTn id="51" presetID="1" presetClass="exit" presetSubtype="0" fill="hold" grpId="1" nodeType="withEffect">
                                  <p:stCondLst>
                                    <p:cond delay="1000"/>
                                  </p:stCondLst>
                                  <p:childTnLst>
                                    <p:set>
                                      <p:cBhvr>
                                        <p:cTn id="52" dur="1" fill="hold">
                                          <p:stCondLst>
                                            <p:cond delay="0"/>
                                          </p:stCondLst>
                                        </p:cTn>
                                        <p:tgtEl>
                                          <p:spTgt spid="25"/>
                                        </p:tgtEl>
                                        <p:attrNameLst>
                                          <p:attrName>style.visibility</p:attrName>
                                        </p:attrNameLst>
                                      </p:cBhvr>
                                      <p:to>
                                        <p:strVal val="hidden"/>
                                      </p:to>
                                    </p:set>
                                  </p:childTnLst>
                                </p:cTn>
                              </p:par>
                              <p:par>
                                <p:cTn id="53" presetID="1" presetClass="entr" presetSubtype="0" fill="hold" grpId="0" nodeType="withEffect">
                                  <p:stCondLst>
                                    <p:cond delay="1000"/>
                                  </p:stCondLst>
                                  <p:childTnLst>
                                    <p:set>
                                      <p:cBhvr>
                                        <p:cTn id="54" dur="1" fill="hold">
                                          <p:stCondLst>
                                            <p:cond delay="0"/>
                                          </p:stCondLst>
                                        </p:cTn>
                                        <p:tgtEl>
                                          <p:spTgt spid="26"/>
                                        </p:tgtEl>
                                        <p:attrNameLst>
                                          <p:attrName>style.visibility</p:attrName>
                                        </p:attrNameLst>
                                      </p:cBhvr>
                                      <p:to>
                                        <p:strVal val="visible"/>
                                      </p:to>
                                    </p:set>
                                  </p:childTnLst>
                                </p:cTn>
                              </p:par>
                              <p:par>
                                <p:cTn id="55" presetID="1" presetClass="exit" presetSubtype="0" fill="hold" grpId="1" nodeType="withEffect">
                                  <p:stCondLst>
                                    <p:cond delay="1600"/>
                                  </p:stCondLst>
                                  <p:childTnLst>
                                    <p:set>
                                      <p:cBhvr>
                                        <p:cTn id="56" dur="1" fill="hold">
                                          <p:stCondLst>
                                            <p:cond delay="0"/>
                                          </p:stCondLst>
                                        </p:cTn>
                                        <p:tgtEl>
                                          <p:spTgt spid="26"/>
                                        </p:tgtEl>
                                        <p:attrNameLst>
                                          <p:attrName>style.visibility</p:attrName>
                                        </p:attrNameLst>
                                      </p:cBhvr>
                                      <p:to>
                                        <p:strVal val="hidden"/>
                                      </p:to>
                                    </p:set>
                                  </p:childTnLst>
                                </p:cTn>
                              </p:par>
                              <p:par>
                                <p:cTn id="57" presetID="1" presetClass="entr" presetSubtype="0" fill="hold" grpId="0" nodeType="withEffect">
                                  <p:stCondLst>
                                    <p:cond delay="1600"/>
                                  </p:stCondLst>
                                  <p:childTnLst>
                                    <p:set>
                                      <p:cBhvr>
                                        <p:cTn id="58" dur="1" fill="hold">
                                          <p:stCondLst>
                                            <p:cond delay="0"/>
                                          </p:stCondLst>
                                        </p:cTn>
                                        <p:tgtEl>
                                          <p:spTgt spid="29"/>
                                        </p:tgtEl>
                                        <p:attrNameLst>
                                          <p:attrName>style.visibility</p:attrName>
                                        </p:attrNameLst>
                                      </p:cBhvr>
                                      <p:to>
                                        <p:strVal val="visible"/>
                                      </p:to>
                                    </p:set>
                                  </p:childTnLst>
                                </p:cTn>
                              </p:par>
                              <p:par>
                                <p:cTn id="59" presetID="1" presetClass="exit" presetSubtype="0" fill="hold" grpId="1" nodeType="withEffect">
                                  <p:stCondLst>
                                    <p:cond delay="2200"/>
                                  </p:stCondLst>
                                  <p:childTnLst>
                                    <p:set>
                                      <p:cBhvr>
                                        <p:cTn id="60" dur="1" fill="hold">
                                          <p:stCondLst>
                                            <p:cond delay="0"/>
                                          </p:stCondLst>
                                        </p:cTn>
                                        <p:tgtEl>
                                          <p:spTgt spid="29"/>
                                        </p:tgtEl>
                                        <p:attrNameLst>
                                          <p:attrName>style.visibility</p:attrName>
                                        </p:attrNameLst>
                                      </p:cBhvr>
                                      <p:to>
                                        <p:strVal val="hidden"/>
                                      </p:to>
                                    </p:set>
                                  </p:childTnLst>
                                </p:cTn>
                              </p:par>
                              <p:par>
                                <p:cTn id="61" presetID="1" presetClass="entr" presetSubtype="0" fill="hold" grpId="0" nodeType="withEffect">
                                  <p:stCondLst>
                                    <p:cond delay="2200"/>
                                  </p:stCondLst>
                                  <p:childTnLst>
                                    <p:set>
                                      <p:cBhvr>
                                        <p:cTn id="62" dur="1" fill="hold">
                                          <p:stCondLst>
                                            <p:cond delay="0"/>
                                          </p:stCondLst>
                                        </p:cTn>
                                        <p:tgtEl>
                                          <p:spTgt spid="30"/>
                                        </p:tgtEl>
                                        <p:attrNameLst>
                                          <p:attrName>style.visibility</p:attrName>
                                        </p:attrNameLst>
                                      </p:cBhvr>
                                      <p:to>
                                        <p:strVal val="visible"/>
                                      </p:to>
                                    </p:set>
                                  </p:childTnLst>
                                </p:cTn>
                              </p:par>
                            </p:childTnLst>
                          </p:cTn>
                        </p:par>
                        <p:par>
                          <p:cTn id="63" fill="hold">
                            <p:stCondLst>
                              <p:cond delay="4200"/>
                            </p:stCondLst>
                            <p:childTnLst>
                              <p:par>
                                <p:cTn id="64" presetID="35" presetClass="emph" presetSubtype="0" fill="hold" grpId="1" nodeType="afterEffect">
                                  <p:stCondLst>
                                    <p:cond delay="0"/>
                                  </p:stCondLst>
                                  <p:childTnLst>
                                    <p:anim calcmode="discrete" valueType="str">
                                      <p:cBhvr>
                                        <p:cTn id="65" dur="500" fill="hold"/>
                                        <p:tgtEl>
                                          <p:spTgt spid="18"/>
                                        </p:tgtEl>
                                        <p:attrNameLst>
                                          <p:attrName>style.visibility</p:attrName>
                                        </p:attrNameLst>
                                      </p:cBhvr>
                                      <p:tavLst>
                                        <p:tav tm="0">
                                          <p:val>
                                            <p:strVal val="hidden"/>
                                          </p:val>
                                        </p:tav>
                                        <p:tav tm="50000">
                                          <p:val>
                                            <p:strVal val="visible"/>
                                          </p:val>
                                        </p:tav>
                                      </p:tavLst>
                                    </p:anim>
                                  </p:childTnLst>
                                </p:cTn>
                              </p:par>
                            </p:childTnLst>
                          </p:cTn>
                        </p:par>
                        <p:par>
                          <p:cTn id="66" fill="hold">
                            <p:stCondLst>
                              <p:cond delay="4700"/>
                            </p:stCondLst>
                            <p:childTnLst>
                              <p:par>
                                <p:cTn id="67" presetID="35" presetClass="emph" presetSubtype="0" fill="hold" grpId="3" nodeType="afterEffect">
                                  <p:stCondLst>
                                    <p:cond delay="0"/>
                                  </p:stCondLst>
                                  <p:childTnLst>
                                    <p:anim calcmode="discrete" valueType="str">
                                      <p:cBhvr>
                                        <p:cTn id="68" dur="500" fill="hold"/>
                                        <p:tgtEl>
                                          <p:spTgt spid="18"/>
                                        </p:tgtEl>
                                        <p:attrNameLst>
                                          <p:attrName>style.visibility</p:attrName>
                                        </p:attrNameLst>
                                      </p:cBhvr>
                                      <p:tavLst>
                                        <p:tav tm="0">
                                          <p:val>
                                            <p:strVal val="hidden"/>
                                          </p:val>
                                        </p:tav>
                                        <p:tav tm="50000">
                                          <p:val>
                                            <p:strVal val="visible"/>
                                          </p:val>
                                        </p:tav>
                                      </p:tavLst>
                                    </p:anim>
                                  </p:childTnLst>
                                </p:cTn>
                              </p:par>
                              <p:par>
                                <p:cTn id="69" presetID="1" presetClass="entr" presetSubtype="0" fill="hold" grpId="0" nodeType="withEffect">
                                  <p:stCondLst>
                                    <p:cond delay="500"/>
                                  </p:stCondLst>
                                  <p:childTnLst>
                                    <p:set>
                                      <p:cBhvr>
                                        <p:cTn id="70" dur="1" fill="hold">
                                          <p:stCondLst>
                                            <p:cond delay="0"/>
                                          </p:stCondLst>
                                        </p:cTn>
                                        <p:tgtEl>
                                          <p:spTgt spid="27"/>
                                        </p:tgtEl>
                                        <p:attrNameLst>
                                          <p:attrName>style.visibility</p:attrName>
                                        </p:attrNameLst>
                                      </p:cBhvr>
                                      <p:to>
                                        <p:strVal val="visible"/>
                                      </p:to>
                                    </p:set>
                                  </p:childTnLst>
                                </p:cTn>
                              </p:par>
                              <p:par>
                                <p:cTn id="71" presetID="1" presetClass="exit" presetSubtype="0" fill="hold" grpId="1" nodeType="withEffect">
                                  <p:stCondLst>
                                    <p:cond delay="1000"/>
                                  </p:stCondLst>
                                  <p:childTnLst>
                                    <p:set>
                                      <p:cBhvr>
                                        <p:cTn id="72" dur="1" fill="hold">
                                          <p:stCondLst>
                                            <p:cond delay="0"/>
                                          </p:stCondLst>
                                        </p:cTn>
                                        <p:tgtEl>
                                          <p:spTgt spid="27"/>
                                        </p:tgtEl>
                                        <p:attrNameLst>
                                          <p:attrName>style.visibility</p:attrName>
                                        </p:attrNameLst>
                                      </p:cBhvr>
                                      <p:to>
                                        <p:strVal val="hidden"/>
                                      </p:to>
                                    </p:set>
                                  </p:childTnLst>
                                </p:cTn>
                              </p:par>
                            </p:childTnLst>
                          </p:cTn>
                        </p:par>
                        <p:par>
                          <p:cTn id="73" fill="hold">
                            <p:stCondLst>
                              <p:cond delay="5700"/>
                            </p:stCondLst>
                            <p:childTnLst>
                              <p:par>
                                <p:cTn id="74" presetID="1" presetClass="entr" presetSubtype="0" fill="hold" grpId="0" nodeType="afterEffect">
                                  <p:stCondLst>
                                    <p:cond delay="0"/>
                                  </p:stCondLst>
                                  <p:childTnLst>
                                    <p:set>
                                      <p:cBhvr>
                                        <p:cTn id="75" dur="1" fill="hold">
                                          <p:stCondLst>
                                            <p:cond delay="0"/>
                                          </p:stCondLst>
                                        </p:cTn>
                                        <p:tgtEl>
                                          <p:spTgt spid="28"/>
                                        </p:tgtEl>
                                        <p:attrNameLst>
                                          <p:attrName>style.visibility</p:attrName>
                                        </p:attrNameLst>
                                      </p:cBhvr>
                                      <p:to>
                                        <p:strVal val="visible"/>
                                      </p:to>
                                    </p:set>
                                  </p:childTnLst>
                                </p:cTn>
                              </p:par>
                              <p:par>
                                <p:cTn id="76" presetID="1" presetClass="exit" presetSubtype="0" fill="hold" grpId="1" nodeType="withEffect">
                                  <p:stCondLst>
                                    <p:cond delay="600"/>
                                  </p:stCondLst>
                                  <p:childTnLst>
                                    <p:set>
                                      <p:cBhvr>
                                        <p:cTn id="77" dur="1" fill="hold">
                                          <p:stCondLst>
                                            <p:cond delay="0"/>
                                          </p:stCondLst>
                                        </p:cTn>
                                        <p:tgtEl>
                                          <p:spTgt spid="28"/>
                                        </p:tgtEl>
                                        <p:attrNameLst>
                                          <p:attrName>style.visibility</p:attrName>
                                        </p:attrNameLst>
                                      </p:cBhvr>
                                      <p:to>
                                        <p:strVal val="hidden"/>
                                      </p:to>
                                    </p:set>
                                  </p:childTnLst>
                                </p:cTn>
                              </p:par>
                            </p:childTnLst>
                          </p:cTn>
                        </p:par>
                        <p:par>
                          <p:cTn id="78" fill="hold">
                            <p:stCondLst>
                              <p:cond delay="6300"/>
                            </p:stCondLst>
                            <p:childTnLst>
                              <p:par>
                                <p:cTn id="79" presetID="1" presetClass="entr" presetSubtype="0" fill="hold" grpId="0" nodeType="afterEffect">
                                  <p:stCondLst>
                                    <p:cond delay="100"/>
                                  </p:stCondLst>
                                  <p:childTnLst>
                                    <p:set>
                                      <p:cBhvr>
                                        <p:cTn id="80" dur="1" fill="hold">
                                          <p:stCondLst>
                                            <p:cond delay="0"/>
                                          </p:stCondLst>
                                        </p:cTn>
                                        <p:tgtEl>
                                          <p:spTgt spid="37"/>
                                        </p:tgtEl>
                                        <p:attrNameLst>
                                          <p:attrName>style.visibility</p:attrName>
                                        </p:attrNameLst>
                                      </p:cBhvr>
                                      <p:to>
                                        <p:strVal val="visible"/>
                                      </p:to>
                                    </p:set>
                                  </p:childTnLst>
                                </p:cTn>
                              </p:par>
                              <p:par>
                                <p:cTn id="81" presetID="1" presetClass="exit" presetSubtype="0" fill="hold" grpId="1" nodeType="withEffect">
                                  <p:stCondLst>
                                    <p:cond delay="600"/>
                                  </p:stCondLst>
                                  <p:childTnLst>
                                    <p:set>
                                      <p:cBhvr>
                                        <p:cTn id="82" dur="1" fill="hold">
                                          <p:stCondLst>
                                            <p:cond delay="0"/>
                                          </p:stCondLst>
                                        </p:cTn>
                                        <p:tgtEl>
                                          <p:spTgt spid="37"/>
                                        </p:tgtEl>
                                        <p:attrNameLst>
                                          <p:attrName>style.visibility</p:attrName>
                                        </p:attrNameLst>
                                      </p:cBhvr>
                                      <p:to>
                                        <p:strVal val="hidden"/>
                                      </p:to>
                                    </p:set>
                                  </p:childTnLst>
                                </p:cTn>
                              </p:par>
                            </p:childTnLst>
                          </p:cTn>
                        </p:par>
                        <p:par>
                          <p:cTn id="83" fill="hold">
                            <p:stCondLst>
                              <p:cond delay="6900"/>
                            </p:stCondLst>
                            <p:childTnLst>
                              <p:par>
                                <p:cTn id="84" presetID="1" presetClass="entr" presetSubtype="0" fill="hold" grpId="0" nodeType="afterEffect">
                                  <p:stCondLst>
                                    <p:cond delay="100"/>
                                  </p:stCondLst>
                                  <p:childTnLst>
                                    <p:set>
                                      <p:cBhvr>
                                        <p:cTn id="85" dur="1" fill="hold">
                                          <p:stCondLst>
                                            <p:cond delay="0"/>
                                          </p:stCondLst>
                                        </p:cTn>
                                        <p:tgtEl>
                                          <p:spTgt spid="31"/>
                                        </p:tgtEl>
                                        <p:attrNameLst>
                                          <p:attrName>style.visibility</p:attrName>
                                        </p:attrNameLst>
                                      </p:cBhvr>
                                      <p:to>
                                        <p:strVal val="visible"/>
                                      </p:to>
                                    </p:set>
                                  </p:childTnLst>
                                </p:cTn>
                              </p:par>
                              <p:par>
                                <p:cTn id="86" presetID="1" presetClass="exit" presetSubtype="0" fill="hold" grpId="1" nodeType="withEffect">
                                  <p:stCondLst>
                                    <p:cond delay="700"/>
                                  </p:stCondLst>
                                  <p:childTnLst>
                                    <p:set>
                                      <p:cBhvr>
                                        <p:cTn id="87" dur="1" fill="hold">
                                          <p:stCondLst>
                                            <p:cond delay="0"/>
                                          </p:stCondLst>
                                        </p:cTn>
                                        <p:tgtEl>
                                          <p:spTgt spid="31"/>
                                        </p:tgtEl>
                                        <p:attrNameLst>
                                          <p:attrName>style.visibility</p:attrName>
                                        </p:attrNameLst>
                                      </p:cBhvr>
                                      <p:to>
                                        <p:strVal val="hidden"/>
                                      </p:to>
                                    </p:set>
                                  </p:childTnLst>
                                </p:cTn>
                              </p:par>
                              <p:par>
                                <p:cTn id="88" presetID="1" presetClass="entr" presetSubtype="0" fill="hold" grpId="0" nodeType="withEffect">
                                  <p:stCondLst>
                                    <p:cond delay="800"/>
                                  </p:stCondLst>
                                  <p:childTnLst>
                                    <p:set>
                                      <p:cBhvr>
                                        <p:cTn id="89" dur="1" fill="hold">
                                          <p:stCondLst>
                                            <p:cond delay="0"/>
                                          </p:stCondLst>
                                        </p:cTn>
                                        <p:tgtEl>
                                          <p:spTgt spid="33"/>
                                        </p:tgtEl>
                                        <p:attrNameLst>
                                          <p:attrName>style.visibility</p:attrName>
                                        </p:attrNameLst>
                                      </p:cBhvr>
                                      <p:to>
                                        <p:strVal val="visible"/>
                                      </p:to>
                                    </p:set>
                                  </p:childTnLst>
                                </p:cTn>
                              </p:par>
                              <p:par>
                                <p:cTn id="90" presetID="1" presetClass="exit" presetSubtype="0" fill="hold" grpId="1" nodeType="withEffect">
                                  <p:stCondLst>
                                    <p:cond delay="1300"/>
                                  </p:stCondLst>
                                  <p:childTnLst>
                                    <p:set>
                                      <p:cBhvr>
                                        <p:cTn id="91" dur="1" fill="hold">
                                          <p:stCondLst>
                                            <p:cond delay="0"/>
                                          </p:stCondLst>
                                        </p:cTn>
                                        <p:tgtEl>
                                          <p:spTgt spid="33"/>
                                        </p:tgtEl>
                                        <p:attrNameLst>
                                          <p:attrName>style.visibility</p:attrName>
                                        </p:attrNameLst>
                                      </p:cBhvr>
                                      <p:to>
                                        <p:strVal val="hidden"/>
                                      </p:to>
                                    </p:set>
                                  </p:childTnLst>
                                </p:cTn>
                              </p:par>
                              <p:par>
                                <p:cTn id="92" presetID="1" presetClass="entr" presetSubtype="0" fill="hold" grpId="0" nodeType="withEffect">
                                  <p:stCondLst>
                                    <p:cond delay="1400"/>
                                  </p:stCondLst>
                                  <p:childTnLst>
                                    <p:set>
                                      <p:cBhvr>
                                        <p:cTn id="93" dur="1" fill="hold">
                                          <p:stCondLst>
                                            <p:cond delay="0"/>
                                          </p:stCondLst>
                                        </p:cTn>
                                        <p:tgtEl>
                                          <p:spTgt spid="34"/>
                                        </p:tgtEl>
                                        <p:attrNameLst>
                                          <p:attrName>style.visibility</p:attrName>
                                        </p:attrNameLst>
                                      </p:cBhvr>
                                      <p:to>
                                        <p:strVal val="visible"/>
                                      </p:to>
                                    </p:set>
                                  </p:childTnLst>
                                </p:cTn>
                              </p:par>
                              <p:par>
                                <p:cTn id="94" presetID="1" presetClass="exit" presetSubtype="0" fill="hold" grpId="1" nodeType="withEffect">
                                  <p:stCondLst>
                                    <p:cond delay="2000"/>
                                  </p:stCondLst>
                                  <p:childTnLst>
                                    <p:set>
                                      <p:cBhvr>
                                        <p:cTn id="95" dur="1" fill="hold">
                                          <p:stCondLst>
                                            <p:cond delay="0"/>
                                          </p:stCondLst>
                                        </p:cTn>
                                        <p:tgtEl>
                                          <p:spTgt spid="34"/>
                                        </p:tgtEl>
                                        <p:attrNameLst>
                                          <p:attrName>style.visibility</p:attrName>
                                        </p:attrNameLst>
                                      </p:cBhvr>
                                      <p:to>
                                        <p:strVal val="hidden"/>
                                      </p:to>
                                    </p:set>
                                  </p:childTnLst>
                                </p:cTn>
                              </p:par>
                              <p:par>
                                <p:cTn id="96" presetID="1" presetClass="entr" presetSubtype="0" fill="hold" grpId="0" nodeType="withEffect">
                                  <p:stCondLst>
                                    <p:cond delay="2000"/>
                                  </p:stCondLst>
                                  <p:childTnLst>
                                    <p:set>
                                      <p:cBhvr>
                                        <p:cTn id="97" dur="1" fill="hold">
                                          <p:stCondLst>
                                            <p:cond delay="0"/>
                                          </p:stCondLst>
                                        </p:cTn>
                                        <p:tgtEl>
                                          <p:spTgt spid="35"/>
                                        </p:tgtEl>
                                        <p:attrNameLst>
                                          <p:attrName>style.visibility</p:attrName>
                                        </p:attrNameLst>
                                      </p:cBhvr>
                                      <p:to>
                                        <p:strVal val="visible"/>
                                      </p:to>
                                    </p:set>
                                  </p:childTnLst>
                                </p:cTn>
                              </p:par>
                              <p:par>
                                <p:cTn id="98" presetID="1" presetClass="exit" presetSubtype="0" fill="hold" grpId="1" nodeType="withEffect">
                                  <p:stCondLst>
                                    <p:cond delay="2600"/>
                                  </p:stCondLst>
                                  <p:childTnLst>
                                    <p:set>
                                      <p:cBhvr>
                                        <p:cTn id="99" dur="1" fill="hold">
                                          <p:stCondLst>
                                            <p:cond delay="0"/>
                                          </p:stCondLst>
                                        </p:cTn>
                                        <p:tgtEl>
                                          <p:spTgt spid="35"/>
                                        </p:tgtEl>
                                        <p:attrNameLst>
                                          <p:attrName>style.visibility</p:attrName>
                                        </p:attrNameLst>
                                      </p:cBhvr>
                                      <p:to>
                                        <p:strVal val="hidden"/>
                                      </p:to>
                                    </p:set>
                                  </p:childTnLst>
                                </p:cTn>
                              </p:par>
                              <p:par>
                                <p:cTn id="100" presetID="1" presetClass="entr" presetSubtype="0" fill="hold" grpId="0" nodeType="withEffect">
                                  <p:stCondLst>
                                    <p:cond delay="2600"/>
                                  </p:stCondLst>
                                  <p:childTnLst>
                                    <p:set>
                                      <p:cBhvr>
                                        <p:cTn id="101"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18" grpId="3" animBg="1"/>
      <p:bldP spid="19" grpId="0"/>
      <p:bldP spid="20" grpId="0" animBg="1"/>
      <p:bldP spid="20" grpId="1" animBg="1"/>
      <p:bldP spid="20" grpId="3" animBg="1"/>
      <p:bldP spid="21" grpId="0" animBg="1"/>
      <p:bldP spid="21" grpId="1" animBg="1"/>
      <p:bldP spid="21" grpId="3" animBg="1"/>
      <p:bldP spid="22" grpId="0" animBg="1"/>
      <p:bldP spid="23" grpId="0" animBg="1"/>
      <p:bldP spid="23" grpId="1" animBg="1"/>
      <p:bldP spid="24" grpId="0" animBg="1"/>
      <p:bldP spid="24" grpId="1" animBg="1"/>
      <p:bldP spid="25" grpId="0" animBg="1"/>
      <p:bldP spid="25" grpId="1" animBg="1"/>
      <p:bldP spid="26" grpId="0" animBg="1"/>
      <p:bldP spid="26" grpId="1" animBg="1"/>
      <p:bldP spid="29" grpId="0" animBg="1"/>
      <p:bldP spid="29" grpId="1" animBg="1"/>
      <p:bldP spid="30" grpId="0" animBg="1"/>
      <p:bldP spid="27" grpId="0" animBg="1"/>
      <p:bldP spid="27" grpId="1" animBg="1"/>
      <p:bldP spid="28" grpId="0" animBg="1"/>
      <p:bldP spid="28" grpId="1" animBg="1"/>
      <p:bldP spid="31" grpId="0" animBg="1"/>
      <p:bldP spid="31" grpId="1" animBg="1"/>
      <p:bldP spid="33" grpId="0" animBg="1"/>
      <p:bldP spid="33" grpId="1" animBg="1"/>
      <p:bldP spid="34" grpId="0" animBg="1"/>
      <p:bldP spid="34" grpId="1" animBg="1"/>
      <p:bldP spid="35" grpId="0" animBg="1"/>
      <p:bldP spid="35" grpId="1" animBg="1"/>
      <p:bldP spid="36" grpId="0" animBg="1"/>
      <p:bldP spid="37" grpId="0" animBg="1"/>
      <p:bldP spid="37"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descr="seismic-2l.jpg"/>
          <p:cNvPicPr>
            <a:picLocks noChangeAspect="1"/>
          </p:cNvPicPr>
          <p:nvPr/>
        </p:nvPicPr>
        <p:blipFill>
          <a:blip r:embed="rId3">
            <a:clrChange>
              <a:clrFrom>
                <a:srgbClr val="FFFFFF"/>
              </a:clrFrom>
              <a:clrTo>
                <a:srgbClr val="FFFFFF">
                  <a:alpha val="0"/>
                </a:srgbClr>
              </a:clrTo>
            </a:clrChange>
            <a:lum bright="-100000" contrast="-91000"/>
          </a:blip>
          <a:stretch>
            <a:fillRect/>
          </a:stretch>
        </p:blipFill>
        <p:spPr>
          <a:xfrm>
            <a:off x="0" y="0"/>
            <a:ext cx="9144000" cy="6858000"/>
          </a:xfrm>
          <a:prstGeom prst="rect">
            <a:avLst/>
          </a:prstGeom>
          <a:ln>
            <a:noFill/>
          </a:ln>
          <a:effectLst>
            <a:softEdge rad="31750"/>
          </a:effectLst>
          <a:scene3d>
            <a:camera prst="orthographicFront">
              <a:rot lat="0" lon="0" rev="0"/>
            </a:camera>
            <a:lightRig rig="chilly" dir="t">
              <a:rot lat="0" lon="0" rev="18480000"/>
            </a:lightRig>
          </a:scene3d>
          <a:sp3d prstMaterial="clear">
            <a:bevelT h="63500"/>
          </a:sp3d>
        </p:spPr>
      </p:pic>
      <p:sp>
        <p:nvSpPr>
          <p:cNvPr id="38" name="Isosceles Triangle 37"/>
          <p:cNvSpPr/>
          <p:nvPr/>
        </p:nvSpPr>
        <p:spPr>
          <a:xfrm rot="10800000">
            <a:off x="5159099" y="2146180"/>
            <a:ext cx="157302" cy="16884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9" name="Picture 38"/>
          <p:cNvPicPr>
            <a:picLocks noChangeAspect="1" noChangeArrowheads="1"/>
          </p:cNvPicPr>
          <p:nvPr/>
        </p:nvPicPr>
        <p:blipFill>
          <a:blip r:embed="rId4"/>
          <a:srcRect/>
          <a:stretch>
            <a:fillRect/>
          </a:stretch>
        </p:blipFill>
        <p:spPr bwMode="auto">
          <a:xfrm>
            <a:off x="1295400" y="1752600"/>
            <a:ext cx="6803305" cy="5044312"/>
          </a:xfrm>
          <a:prstGeom prst="rect">
            <a:avLst/>
          </a:prstGeom>
          <a:noFill/>
          <a:ln w="9525">
            <a:noFill/>
            <a:miter lim="800000"/>
            <a:headEnd/>
            <a:tailEnd/>
          </a:ln>
          <a:effectLst/>
        </p:spPr>
      </p:pic>
      <p:cxnSp>
        <p:nvCxnSpPr>
          <p:cNvPr id="40" name="Straight Connector 39"/>
          <p:cNvCxnSpPr/>
          <p:nvPr/>
        </p:nvCxnSpPr>
        <p:spPr>
          <a:xfrm rot="16200000" flipH="1">
            <a:off x="4975820" y="2605495"/>
            <a:ext cx="759813" cy="235953"/>
          </a:xfrm>
          <a:prstGeom prst="line">
            <a:avLst/>
          </a:prstGeom>
          <a:ln w="19050">
            <a:solidFill>
              <a:schemeClr val="bg2"/>
            </a:solidFill>
          </a:ln>
          <a:scene3d>
            <a:camera prst="orthographicFront">
              <a:rot lat="0" lon="0" rev="0"/>
            </a:camera>
            <a:lightRig rig="threePt" dir="t"/>
          </a:scene3d>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rot="16200000" flipH="1">
            <a:off x="5319459" y="3281926"/>
            <a:ext cx="857318" cy="50022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a:endCxn id="47" idx="1"/>
          </p:cNvCxnSpPr>
          <p:nvPr/>
        </p:nvCxnSpPr>
        <p:spPr>
          <a:xfrm rot="16200000" flipH="1">
            <a:off x="6195222" y="3915595"/>
            <a:ext cx="543769" cy="79776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rot="16200000">
            <a:off x="379181" y="4390186"/>
            <a:ext cx="1604049" cy="381211"/>
          </a:xfrm>
          <a:prstGeom prst="rect">
            <a:avLst/>
          </a:prstGeom>
          <a:noFill/>
        </p:spPr>
        <p:txBody>
          <a:bodyPr wrap="square" rtlCol="0">
            <a:spAutoFit/>
          </a:bodyPr>
          <a:lstStyle/>
          <a:p>
            <a:r>
              <a:rPr lang="en-US" dirty="0" smtClean="0"/>
              <a:t>Velocity(m/s)</a:t>
            </a:r>
            <a:endParaRPr lang="en-US" dirty="0"/>
          </a:p>
        </p:txBody>
      </p:sp>
      <p:cxnSp>
        <p:nvCxnSpPr>
          <p:cNvPr id="44" name="Straight Connector 43"/>
          <p:cNvCxnSpPr/>
          <p:nvPr/>
        </p:nvCxnSpPr>
        <p:spPr>
          <a:xfrm rot="5400000">
            <a:off x="5027429" y="2551467"/>
            <a:ext cx="424539" cy="3894"/>
          </a:xfrm>
          <a:prstGeom prst="line">
            <a:avLst/>
          </a:prstGeom>
          <a:ln w="9525">
            <a:solidFill>
              <a:schemeClr val="bg2"/>
            </a:solidFill>
            <a:prstDash val="sysDash"/>
          </a:ln>
        </p:spPr>
        <p:style>
          <a:lnRef idx="1">
            <a:schemeClr val="accent1"/>
          </a:lnRef>
          <a:fillRef idx="0">
            <a:schemeClr val="accent1"/>
          </a:fillRef>
          <a:effectRef idx="0">
            <a:schemeClr val="accent1"/>
          </a:effectRef>
          <a:fontRef idx="minor">
            <a:schemeClr val="tx1"/>
          </a:fontRef>
        </p:style>
      </p:cxnSp>
      <p:sp>
        <p:nvSpPr>
          <p:cNvPr id="45" name="Arc 44"/>
          <p:cNvSpPr/>
          <p:nvPr/>
        </p:nvSpPr>
        <p:spPr>
          <a:xfrm rot="6386140">
            <a:off x="5177291" y="2471094"/>
            <a:ext cx="100379" cy="150874"/>
          </a:xfrm>
          <a:prstGeom prst="arc">
            <a:avLst>
              <a:gd name="adj1" fmla="val 16200000"/>
              <a:gd name="adj2" fmla="val 19494267"/>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6" name="Isosceles Triangle 45"/>
          <p:cNvSpPr/>
          <p:nvPr/>
        </p:nvSpPr>
        <p:spPr>
          <a:xfrm rot="10800000">
            <a:off x="5164014" y="2143055"/>
            <a:ext cx="157302" cy="16884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5-Point Star 46"/>
          <p:cNvSpPr/>
          <p:nvPr/>
        </p:nvSpPr>
        <p:spPr>
          <a:xfrm>
            <a:off x="6865986" y="4554113"/>
            <a:ext cx="78651" cy="84424"/>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Rectangle 47"/>
          <p:cNvSpPr/>
          <p:nvPr/>
        </p:nvSpPr>
        <p:spPr>
          <a:xfrm>
            <a:off x="5111259" y="2641513"/>
            <a:ext cx="659668" cy="307777"/>
          </a:xfrm>
          <a:prstGeom prst="rect">
            <a:avLst/>
          </a:prstGeom>
          <a:ln>
            <a:noFill/>
          </a:ln>
        </p:spPr>
        <p:txBody>
          <a:bodyPr wrap="none">
            <a:spAutoFit/>
          </a:bodyPr>
          <a:lstStyle/>
          <a:p>
            <a:pPr algn="r" rtl="1"/>
            <a:r>
              <a:rPr lang="fa-IR" sz="1400" b="1" dirty="0" smtClean="0">
                <a:solidFill>
                  <a:schemeClr val="bg2"/>
                </a:solidFill>
              </a:rPr>
              <a:t>θ</a:t>
            </a:r>
            <a:r>
              <a:rPr lang="en-US" sz="1400" b="1" baseline="-25000" dirty="0" smtClean="0">
                <a:solidFill>
                  <a:schemeClr val="bg2"/>
                </a:solidFill>
              </a:rPr>
              <a:t>emerge</a:t>
            </a:r>
            <a:endParaRPr lang="en-US" sz="1400" b="1" dirty="0">
              <a:solidFill>
                <a:schemeClr val="bg2"/>
              </a:solidFill>
            </a:endParaRPr>
          </a:p>
        </p:txBody>
      </p:sp>
      <p:sp>
        <p:nvSpPr>
          <p:cNvPr id="49" name="Oval 48"/>
          <p:cNvSpPr/>
          <p:nvPr/>
        </p:nvSpPr>
        <p:spPr>
          <a:xfrm>
            <a:off x="5416136" y="3007405"/>
            <a:ext cx="78651" cy="8442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Oval 49"/>
          <p:cNvSpPr/>
          <p:nvPr/>
        </p:nvSpPr>
        <p:spPr>
          <a:xfrm>
            <a:off x="6000826" y="3964736"/>
            <a:ext cx="78651" cy="8442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Arc 50"/>
          <p:cNvSpPr/>
          <p:nvPr/>
        </p:nvSpPr>
        <p:spPr>
          <a:xfrm rot="17536747">
            <a:off x="4535224" y="2280375"/>
            <a:ext cx="2011680" cy="2010998"/>
          </a:xfrm>
          <a:prstGeom prst="arc">
            <a:avLst>
              <a:gd name="adj1" fmla="val 16201051"/>
              <a:gd name="adj2" fmla="val 21561090"/>
            </a:avLst>
          </a:prstGeom>
          <a:noFill/>
          <a:ln w="1905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7" name="Arc 56"/>
          <p:cNvSpPr/>
          <p:nvPr/>
        </p:nvSpPr>
        <p:spPr>
          <a:xfrm rot="6332973">
            <a:off x="3975537" y="1537137"/>
            <a:ext cx="2651760" cy="2651760"/>
          </a:xfrm>
          <a:prstGeom prst="arc">
            <a:avLst>
              <a:gd name="adj1" fmla="val 16224385"/>
              <a:gd name="adj2" fmla="val 67846"/>
            </a:avLst>
          </a:prstGeom>
          <a:noFill/>
          <a:ln w="19050">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64" name="Arc 63"/>
          <p:cNvSpPr/>
          <p:nvPr/>
        </p:nvSpPr>
        <p:spPr>
          <a:xfrm rot="17910897">
            <a:off x="4060039" y="2231239"/>
            <a:ext cx="3474720" cy="3474720"/>
          </a:xfrm>
          <a:prstGeom prst="arc">
            <a:avLst>
              <a:gd name="adj1" fmla="val 16224385"/>
              <a:gd name="adj2" fmla="val 67846"/>
            </a:avLst>
          </a:prstGeom>
          <a:noFill/>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95" name="Arc 94"/>
          <p:cNvSpPr/>
          <p:nvPr/>
        </p:nvSpPr>
        <p:spPr>
          <a:xfrm rot="7077441">
            <a:off x="4151468" y="1090768"/>
            <a:ext cx="2011680" cy="2011680"/>
          </a:xfrm>
          <a:prstGeom prst="arc">
            <a:avLst>
              <a:gd name="adj1" fmla="val 16201051"/>
              <a:gd name="adj2" fmla="val 21561090"/>
            </a:avLst>
          </a:prstGeom>
          <a:noFill/>
          <a:ln w="1905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98" name="Arc 97"/>
          <p:cNvSpPr/>
          <p:nvPr/>
        </p:nvSpPr>
        <p:spPr>
          <a:xfrm rot="17791046">
            <a:off x="4316728" y="2262276"/>
            <a:ext cx="2651760" cy="2651760"/>
          </a:xfrm>
          <a:prstGeom prst="arc">
            <a:avLst>
              <a:gd name="adj1" fmla="val 16224385"/>
              <a:gd name="adj2" fmla="val 67846"/>
            </a:avLst>
          </a:prstGeom>
          <a:noFill/>
          <a:ln w="19050">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99" name="Arc 98"/>
          <p:cNvSpPr/>
          <p:nvPr/>
        </p:nvSpPr>
        <p:spPr>
          <a:xfrm rot="4804573">
            <a:off x="3719461" y="1949819"/>
            <a:ext cx="3474720" cy="3474720"/>
          </a:xfrm>
          <a:prstGeom prst="arc">
            <a:avLst>
              <a:gd name="adj1" fmla="val 16224385"/>
              <a:gd name="adj2" fmla="val 67846"/>
            </a:avLst>
          </a:prstGeom>
          <a:noFill/>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25" name="Straight Connector 24"/>
          <p:cNvCxnSpPr/>
          <p:nvPr/>
        </p:nvCxnSpPr>
        <p:spPr>
          <a:xfrm>
            <a:off x="154578" y="990600"/>
            <a:ext cx="8778240" cy="158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2971800" y="457200"/>
            <a:ext cx="3048000" cy="461665"/>
          </a:xfrm>
          <a:prstGeom prst="rect">
            <a:avLst/>
          </a:prstGeom>
          <a:noFill/>
        </p:spPr>
        <p:txBody>
          <a:bodyPr wrap="square" rtlCol="0">
            <a:spAutoFit/>
          </a:bodyPr>
          <a:lstStyle/>
          <a:p>
            <a:r>
              <a:rPr lang="en-US" sz="2200" dirty="0" smtClean="0">
                <a:latin typeface="Times New Roman" pitchFamily="18" charset="0"/>
                <a:cs typeface="Times New Roman" pitchFamily="18" charset="0"/>
              </a:rPr>
              <a:t>Forward-modeling</a:t>
            </a:r>
            <a:r>
              <a:rPr lang="en-US" sz="2400" dirty="0" smtClean="0"/>
              <a:t> </a:t>
            </a:r>
          </a:p>
        </p:txBody>
      </p:sp>
      <p:sp>
        <p:nvSpPr>
          <p:cNvPr id="27" name="Rectangle 26"/>
          <p:cNvSpPr/>
          <p:nvPr/>
        </p:nvSpPr>
        <p:spPr>
          <a:xfrm>
            <a:off x="6705600" y="457200"/>
            <a:ext cx="2209800" cy="430887"/>
          </a:xfrm>
          <a:prstGeom prst="rect">
            <a:avLst/>
          </a:prstGeom>
        </p:spPr>
        <p:txBody>
          <a:bodyPr wrap="square">
            <a:spAutoFit/>
          </a:bodyPr>
          <a:lstStyle/>
          <a:p>
            <a:r>
              <a:rPr lang="en-US" sz="2200" dirty="0" smtClean="0">
                <a:latin typeface="Times New Roman" pitchFamily="18" charset="0"/>
                <a:cs typeface="Times New Roman" pitchFamily="18" charset="0"/>
              </a:rPr>
              <a:t>MBCDS stack</a:t>
            </a:r>
            <a:endParaRPr lang="en-US" sz="2200" dirty="0"/>
          </a:p>
        </p:txBody>
      </p:sp>
      <p:sp>
        <p:nvSpPr>
          <p:cNvPr id="29" name="TextBox 28"/>
          <p:cNvSpPr txBox="1"/>
          <p:nvPr/>
        </p:nvSpPr>
        <p:spPr>
          <a:xfrm>
            <a:off x="457200" y="1200090"/>
            <a:ext cx="7162800" cy="461665"/>
          </a:xfrm>
          <a:prstGeom prst="rect">
            <a:avLst/>
          </a:prstGeom>
          <a:noFill/>
        </p:spPr>
        <p:txBody>
          <a:bodyPr wrap="square" rtlCol="0">
            <a:spAutoFit/>
          </a:bodyPr>
          <a:lstStyle/>
          <a:p>
            <a:pPr>
              <a:buFont typeface="Wingdings" pitchFamily="2" charset="2"/>
              <a:buChar char="Ø"/>
            </a:pPr>
            <a:r>
              <a:rPr lang="en-US" sz="2400" b="1" dirty="0" smtClean="0">
                <a:latin typeface="Times New Roman" pitchFamily="18" charset="0"/>
                <a:cs typeface="Times New Roman" pitchFamily="18" charset="0"/>
              </a:rPr>
              <a:t> model-based CDS stack  </a:t>
            </a:r>
            <a:endParaRPr lang="en-US" sz="2400" b="1"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up)">
                                      <p:cBhvr>
                                        <p:cTn id="7" dur="500"/>
                                        <p:tgtEl>
                                          <p:spTgt spid="40"/>
                                        </p:tgtEl>
                                      </p:cBhvr>
                                    </p:animEffect>
                                  </p:childTnLst>
                                </p:cTn>
                              </p:par>
                              <p:par>
                                <p:cTn id="8" presetID="1" presetClass="entr" presetSubtype="0" fill="hold" grpId="0" nodeType="withEffect">
                                  <p:stCondLst>
                                    <p:cond delay="0"/>
                                  </p:stCondLst>
                                  <p:childTnLst>
                                    <p:set>
                                      <p:cBhvr>
                                        <p:cTn id="9" dur="1" fill="hold">
                                          <p:stCondLst>
                                            <p:cond delay="0"/>
                                          </p:stCondLst>
                                        </p:cTn>
                                        <p:tgtEl>
                                          <p:spTgt spid="48"/>
                                        </p:tgtEl>
                                        <p:attrNameLst>
                                          <p:attrName>style.visibility</p:attrName>
                                        </p:attrNameLst>
                                      </p:cBhvr>
                                      <p:to>
                                        <p:strVal val="visible"/>
                                      </p:to>
                                    </p:set>
                                  </p:childTnLst>
                                </p:cTn>
                              </p:par>
                              <p:par>
                                <p:cTn id="10" presetID="1" presetClass="entr" presetSubtype="0" fill="hold" nodeType="withEffect">
                                  <p:stCondLst>
                                    <p:cond delay="0"/>
                                  </p:stCondLst>
                                  <p:childTnLst>
                                    <p:set>
                                      <p:cBhvr>
                                        <p:cTn id="11" dur="1" fill="hold">
                                          <p:stCondLst>
                                            <p:cond delay="0"/>
                                          </p:stCondLst>
                                        </p:cTn>
                                        <p:tgtEl>
                                          <p:spTgt spid="44"/>
                                        </p:tgtEl>
                                        <p:attrNameLst>
                                          <p:attrName>style.visibility</p:attrName>
                                        </p:attrNameLst>
                                      </p:cBhvr>
                                      <p:to>
                                        <p:strVal val="visible"/>
                                      </p:to>
                                    </p:set>
                                  </p:childTnLst>
                                </p:cTn>
                              </p:par>
                              <p:par>
                                <p:cTn id="12" presetID="1" presetClass="entr" presetSubtype="0" fill="hold" grpId="0" nodeType="withEffect">
                                  <p:stCondLst>
                                    <p:cond delay="500"/>
                                  </p:stCondLst>
                                  <p:childTnLst>
                                    <p:set>
                                      <p:cBhvr>
                                        <p:cTn id="13" dur="1" fill="hold">
                                          <p:stCondLst>
                                            <p:cond delay="0"/>
                                          </p:stCondLst>
                                        </p:cTn>
                                        <p:tgtEl>
                                          <p:spTgt spid="49"/>
                                        </p:tgtEl>
                                        <p:attrNameLst>
                                          <p:attrName>style.visibility</p:attrName>
                                        </p:attrNameLst>
                                      </p:cBhvr>
                                      <p:to>
                                        <p:strVal val="visible"/>
                                      </p:to>
                                    </p:set>
                                  </p:childTnLst>
                                </p:cTn>
                              </p:par>
                            </p:childTnLst>
                          </p:cTn>
                        </p:par>
                        <p:par>
                          <p:cTn id="14" fill="hold">
                            <p:stCondLst>
                              <p:cond delay="500"/>
                            </p:stCondLst>
                            <p:childTnLst>
                              <p:par>
                                <p:cTn id="15" presetID="1" presetClass="entr" presetSubtype="0" fill="hold" grpId="0" nodeType="afterEffect">
                                  <p:stCondLst>
                                    <p:cond delay="0"/>
                                  </p:stCondLst>
                                  <p:childTnLst>
                                    <p:set>
                                      <p:cBhvr>
                                        <p:cTn id="16" dur="1" fill="hold">
                                          <p:stCondLst>
                                            <p:cond delay="0"/>
                                          </p:stCondLst>
                                        </p:cTn>
                                        <p:tgtEl>
                                          <p:spTgt spid="95"/>
                                        </p:tgtEl>
                                        <p:attrNameLst>
                                          <p:attrName>style.visibility</p:attrName>
                                        </p:attrNameLst>
                                      </p:cBhvr>
                                      <p:to>
                                        <p:strVal val="visible"/>
                                      </p:to>
                                    </p:set>
                                  </p:childTnLst>
                                </p:cTn>
                              </p:par>
                            </p:childTnLst>
                          </p:cTn>
                        </p:par>
                        <p:par>
                          <p:cTn id="17" fill="hold">
                            <p:stCondLst>
                              <p:cond delay="500"/>
                            </p:stCondLst>
                            <p:childTnLst>
                              <p:par>
                                <p:cTn id="18" presetID="1" presetClass="exit" presetSubtype="0" fill="hold" grpId="1" nodeType="afterEffect">
                                  <p:stCondLst>
                                    <p:cond delay="600"/>
                                  </p:stCondLst>
                                  <p:childTnLst>
                                    <p:set>
                                      <p:cBhvr>
                                        <p:cTn id="19" dur="1" fill="hold">
                                          <p:stCondLst>
                                            <p:cond delay="0"/>
                                          </p:stCondLst>
                                        </p:cTn>
                                        <p:tgtEl>
                                          <p:spTgt spid="95"/>
                                        </p:tgtEl>
                                        <p:attrNameLst>
                                          <p:attrName>style.visibility</p:attrName>
                                        </p:attrNameLst>
                                      </p:cBhvr>
                                      <p:to>
                                        <p:strVal val="hidden"/>
                                      </p:to>
                                    </p:set>
                                  </p:childTnLst>
                                </p:cTn>
                              </p:par>
                            </p:childTnLst>
                          </p:cTn>
                        </p:par>
                        <p:par>
                          <p:cTn id="20" fill="hold">
                            <p:stCondLst>
                              <p:cond delay="1100"/>
                            </p:stCondLst>
                            <p:childTnLst>
                              <p:par>
                                <p:cTn id="21" presetID="1" presetClass="entr" presetSubtype="0" fill="hold" grpId="0" nodeType="afterEffect">
                                  <p:stCondLst>
                                    <p:cond delay="0"/>
                                  </p:stCondLst>
                                  <p:childTnLst>
                                    <p:set>
                                      <p:cBhvr>
                                        <p:cTn id="22" dur="1" fill="hold">
                                          <p:stCondLst>
                                            <p:cond delay="0"/>
                                          </p:stCondLst>
                                        </p:cTn>
                                        <p:tgtEl>
                                          <p:spTgt spid="51"/>
                                        </p:tgtEl>
                                        <p:attrNameLst>
                                          <p:attrName>style.visibility</p:attrName>
                                        </p:attrNameLst>
                                      </p:cBhvr>
                                      <p:to>
                                        <p:strVal val="visible"/>
                                      </p:to>
                                    </p:set>
                                  </p:childTnLst>
                                </p:cTn>
                              </p:par>
                              <p:par>
                                <p:cTn id="23" presetID="22" presetClass="entr" presetSubtype="1" fill="hold" nodeType="withEffect">
                                  <p:stCondLst>
                                    <p:cond delay="600"/>
                                  </p:stCondLst>
                                  <p:childTnLst>
                                    <p:set>
                                      <p:cBhvr>
                                        <p:cTn id="24" dur="1" fill="hold">
                                          <p:stCondLst>
                                            <p:cond delay="0"/>
                                          </p:stCondLst>
                                        </p:cTn>
                                        <p:tgtEl>
                                          <p:spTgt spid="41"/>
                                        </p:tgtEl>
                                        <p:attrNameLst>
                                          <p:attrName>style.visibility</p:attrName>
                                        </p:attrNameLst>
                                      </p:cBhvr>
                                      <p:to>
                                        <p:strVal val="visible"/>
                                      </p:to>
                                    </p:set>
                                    <p:animEffect transition="in" filter="wipe(up)">
                                      <p:cBhvr>
                                        <p:cTn id="25" dur="500"/>
                                        <p:tgtEl>
                                          <p:spTgt spid="41"/>
                                        </p:tgtEl>
                                      </p:cBhvr>
                                    </p:animEffect>
                                  </p:childTnLst>
                                </p:cTn>
                              </p:par>
                              <p:par>
                                <p:cTn id="26" presetID="1" presetClass="entr" presetSubtype="0" fill="hold" grpId="0" nodeType="withEffect">
                                  <p:stCondLst>
                                    <p:cond delay="1100"/>
                                  </p:stCondLst>
                                  <p:childTnLst>
                                    <p:set>
                                      <p:cBhvr>
                                        <p:cTn id="27" dur="1" fill="hold">
                                          <p:stCondLst>
                                            <p:cond delay="0"/>
                                          </p:stCondLst>
                                        </p:cTn>
                                        <p:tgtEl>
                                          <p:spTgt spid="50"/>
                                        </p:tgtEl>
                                        <p:attrNameLst>
                                          <p:attrName>style.visibility</p:attrName>
                                        </p:attrNameLst>
                                      </p:cBhvr>
                                      <p:to>
                                        <p:strVal val="visible"/>
                                      </p:to>
                                    </p:set>
                                  </p:childTnLst>
                                </p:cTn>
                              </p:par>
                            </p:childTnLst>
                          </p:cTn>
                        </p:par>
                        <p:par>
                          <p:cTn id="28" fill="hold">
                            <p:stCondLst>
                              <p:cond delay="2200"/>
                            </p:stCondLst>
                            <p:childTnLst>
                              <p:par>
                                <p:cTn id="29" presetID="1" presetClass="entr" presetSubtype="0" fill="hold" grpId="0" nodeType="afterEffect">
                                  <p:stCondLst>
                                    <p:cond delay="100"/>
                                  </p:stCondLst>
                                  <p:childTnLst>
                                    <p:set>
                                      <p:cBhvr>
                                        <p:cTn id="30" dur="1" fill="hold">
                                          <p:stCondLst>
                                            <p:cond delay="0"/>
                                          </p:stCondLst>
                                        </p:cTn>
                                        <p:tgtEl>
                                          <p:spTgt spid="57"/>
                                        </p:tgtEl>
                                        <p:attrNameLst>
                                          <p:attrName>style.visibility</p:attrName>
                                        </p:attrNameLst>
                                      </p:cBhvr>
                                      <p:to>
                                        <p:strVal val="visible"/>
                                      </p:to>
                                    </p:set>
                                  </p:childTnLst>
                                </p:cTn>
                              </p:par>
                            </p:childTnLst>
                          </p:cTn>
                        </p:par>
                        <p:par>
                          <p:cTn id="31" fill="hold">
                            <p:stCondLst>
                              <p:cond delay="2300"/>
                            </p:stCondLst>
                            <p:childTnLst>
                              <p:par>
                                <p:cTn id="32" presetID="1" presetClass="entr" presetSubtype="0" fill="hold" grpId="0" nodeType="afterEffect">
                                  <p:stCondLst>
                                    <p:cond delay="500"/>
                                  </p:stCondLst>
                                  <p:childTnLst>
                                    <p:set>
                                      <p:cBhvr>
                                        <p:cTn id="33" dur="1" fill="hold">
                                          <p:stCondLst>
                                            <p:cond delay="0"/>
                                          </p:stCondLst>
                                        </p:cTn>
                                        <p:tgtEl>
                                          <p:spTgt spid="98"/>
                                        </p:tgtEl>
                                        <p:attrNameLst>
                                          <p:attrName>style.visibility</p:attrName>
                                        </p:attrNameLst>
                                      </p:cBhvr>
                                      <p:to>
                                        <p:strVal val="visible"/>
                                      </p:to>
                                    </p:set>
                                  </p:childTnLst>
                                </p:cTn>
                              </p:par>
                            </p:childTnLst>
                          </p:cTn>
                        </p:par>
                        <p:par>
                          <p:cTn id="34" fill="hold">
                            <p:stCondLst>
                              <p:cond delay="2800"/>
                            </p:stCondLst>
                            <p:childTnLst>
                              <p:par>
                                <p:cTn id="35" presetID="1" presetClass="exit" presetSubtype="0" fill="hold" grpId="1" nodeType="afterEffect">
                                  <p:stCondLst>
                                    <p:cond delay="0"/>
                                  </p:stCondLst>
                                  <p:childTnLst>
                                    <p:set>
                                      <p:cBhvr>
                                        <p:cTn id="36" dur="1" fill="hold">
                                          <p:stCondLst>
                                            <p:cond delay="0"/>
                                          </p:stCondLst>
                                        </p:cTn>
                                        <p:tgtEl>
                                          <p:spTgt spid="57"/>
                                        </p:tgtEl>
                                        <p:attrNameLst>
                                          <p:attrName>style.visibility</p:attrName>
                                        </p:attrNameLst>
                                      </p:cBhvr>
                                      <p:to>
                                        <p:strVal val="hidden"/>
                                      </p:to>
                                    </p:set>
                                  </p:childTnLst>
                                </p:cTn>
                              </p:par>
                              <p:par>
                                <p:cTn id="37" presetID="22" presetClass="entr" presetSubtype="1" fill="hold" nodeType="withEffect">
                                  <p:stCondLst>
                                    <p:cond delay="1000"/>
                                  </p:stCondLst>
                                  <p:childTnLst>
                                    <p:set>
                                      <p:cBhvr>
                                        <p:cTn id="38" dur="1" fill="hold">
                                          <p:stCondLst>
                                            <p:cond delay="0"/>
                                          </p:stCondLst>
                                        </p:cTn>
                                        <p:tgtEl>
                                          <p:spTgt spid="42"/>
                                        </p:tgtEl>
                                        <p:attrNameLst>
                                          <p:attrName>style.visibility</p:attrName>
                                        </p:attrNameLst>
                                      </p:cBhvr>
                                      <p:to>
                                        <p:strVal val="visible"/>
                                      </p:to>
                                    </p:set>
                                    <p:animEffect transition="in" filter="wipe(up)">
                                      <p:cBhvr>
                                        <p:cTn id="39" dur="500"/>
                                        <p:tgtEl>
                                          <p:spTgt spid="42"/>
                                        </p:tgtEl>
                                      </p:cBhvr>
                                    </p:animEffect>
                                  </p:childTnLst>
                                </p:cTn>
                              </p:par>
                              <p:par>
                                <p:cTn id="40" presetID="1" presetClass="entr" presetSubtype="0" fill="hold" grpId="0" nodeType="withEffect">
                                  <p:stCondLst>
                                    <p:cond delay="1500"/>
                                  </p:stCondLst>
                                  <p:childTnLst>
                                    <p:set>
                                      <p:cBhvr>
                                        <p:cTn id="41" dur="1" fill="hold">
                                          <p:stCondLst>
                                            <p:cond delay="0"/>
                                          </p:stCondLst>
                                        </p:cTn>
                                        <p:tgtEl>
                                          <p:spTgt spid="47"/>
                                        </p:tgtEl>
                                        <p:attrNameLst>
                                          <p:attrName>style.visibility</p:attrName>
                                        </p:attrNameLst>
                                      </p:cBhvr>
                                      <p:to>
                                        <p:strVal val="visible"/>
                                      </p:to>
                                    </p:set>
                                  </p:childTnLst>
                                </p:cTn>
                              </p:par>
                            </p:childTnLst>
                          </p:cTn>
                        </p:par>
                        <p:par>
                          <p:cTn id="42" fill="hold">
                            <p:stCondLst>
                              <p:cond delay="4300"/>
                            </p:stCondLst>
                            <p:childTnLst>
                              <p:par>
                                <p:cTn id="43" presetID="1" presetClass="entr" presetSubtype="0" fill="hold" grpId="0" nodeType="afterEffect">
                                  <p:stCondLst>
                                    <p:cond delay="0"/>
                                  </p:stCondLst>
                                  <p:childTnLst>
                                    <p:set>
                                      <p:cBhvr>
                                        <p:cTn id="44" dur="1" fill="hold">
                                          <p:stCondLst>
                                            <p:cond delay="0"/>
                                          </p:stCondLst>
                                        </p:cTn>
                                        <p:tgtEl>
                                          <p:spTgt spid="99"/>
                                        </p:tgtEl>
                                        <p:attrNameLst>
                                          <p:attrName>style.visibility</p:attrName>
                                        </p:attrNameLst>
                                      </p:cBhvr>
                                      <p:to>
                                        <p:strVal val="visible"/>
                                      </p:to>
                                    </p:set>
                                  </p:childTnLst>
                                </p:cTn>
                              </p:par>
                            </p:childTnLst>
                          </p:cTn>
                        </p:par>
                        <p:par>
                          <p:cTn id="45" fill="hold">
                            <p:stCondLst>
                              <p:cond delay="4300"/>
                            </p:stCondLst>
                            <p:childTnLst>
                              <p:par>
                                <p:cTn id="46" presetID="1" presetClass="entr" presetSubtype="0" fill="hold" grpId="0" nodeType="afterEffect">
                                  <p:stCondLst>
                                    <p:cond delay="600"/>
                                  </p:stCondLst>
                                  <p:childTnLst>
                                    <p:set>
                                      <p:cBhvr>
                                        <p:cTn id="47" dur="1" fill="hold">
                                          <p:stCondLst>
                                            <p:cond delay="0"/>
                                          </p:stCondLst>
                                        </p:cTn>
                                        <p:tgtEl>
                                          <p:spTgt spid="64"/>
                                        </p:tgtEl>
                                        <p:attrNameLst>
                                          <p:attrName>style.visibility</p:attrName>
                                        </p:attrNameLst>
                                      </p:cBhvr>
                                      <p:to>
                                        <p:strVal val="visible"/>
                                      </p:to>
                                    </p:set>
                                  </p:childTnLst>
                                </p:cTn>
                              </p:par>
                            </p:childTnLst>
                          </p:cTn>
                        </p:par>
                        <p:par>
                          <p:cTn id="48" fill="hold">
                            <p:stCondLst>
                              <p:cond delay="4900"/>
                            </p:stCondLst>
                            <p:childTnLst>
                              <p:par>
                                <p:cTn id="49" presetID="1" presetClass="exit" presetSubtype="0" fill="hold" grpId="1" nodeType="afterEffect">
                                  <p:stCondLst>
                                    <p:cond delay="0"/>
                                  </p:stCondLst>
                                  <p:childTnLst>
                                    <p:set>
                                      <p:cBhvr>
                                        <p:cTn id="50" dur="1" fill="hold">
                                          <p:stCondLst>
                                            <p:cond delay="0"/>
                                          </p:stCondLst>
                                        </p:cTn>
                                        <p:tgtEl>
                                          <p:spTgt spid="9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p:bldP spid="49" grpId="0" animBg="1"/>
      <p:bldP spid="50" grpId="0" animBg="1"/>
      <p:bldP spid="51" grpId="0" animBg="1"/>
      <p:bldP spid="57" grpId="0" animBg="1"/>
      <p:bldP spid="57" grpId="1" animBg="1"/>
      <p:bldP spid="64" grpId="0" animBg="1"/>
      <p:bldP spid="95" grpId="0" animBg="1"/>
      <p:bldP spid="95" grpId="1" animBg="1"/>
      <p:bldP spid="98" grpId="0" animBg="1"/>
      <p:bldP spid="99" grpId="0" animBg="1"/>
      <p:bldP spid="99"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381000" y="1600200"/>
            <a:ext cx="8551818" cy="4953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1" name="Picture 10" descr="seismic-2l.jpg"/>
          <p:cNvPicPr>
            <a:picLocks noChangeAspect="1"/>
          </p:cNvPicPr>
          <p:nvPr/>
        </p:nvPicPr>
        <p:blipFill>
          <a:blip r:embed="rId3">
            <a:clrChange>
              <a:clrFrom>
                <a:srgbClr val="FFFFFF"/>
              </a:clrFrom>
              <a:clrTo>
                <a:srgbClr val="FFFFFF">
                  <a:alpha val="0"/>
                </a:srgbClr>
              </a:clrTo>
            </a:clrChange>
            <a:lum bright="-100000" contrast="-91000"/>
          </a:blip>
          <a:stretch>
            <a:fillRect/>
          </a:stretch>
        </p:blipFill>
        <p:spPr>
          <a:xfrm>
            <a:off x="0" y="0"/>
            <a:ext cx="9144000" cy="6858000"/>
          </a:xfrm>
          <a:prstGeom prst="rect">
            <a:avLst/>
          </a:prstGeom>
          <a:ln>
            <a:noFill/>
          </a:ln>
          <a:effectLst>
            <a:softEdge rad="31750"/>
          </a:effectLst>
          <a:scene3d>
            <a:camera prst="orthographicFront">
              <a:rot lat="0" lon="0" rev="0"/>
            </a:camera>
            <a:lightRig rig="chilly" dir="t">
              <a:rot lat="0" lon="0" rev="18480000"/>
            </a:lightRig>
          </a:scene3d>
          <a:sp3d prstMaterial="clear">
            <a:bevelT h="63500"/>
          </a:sp3d>
        </p:spPr>
      </p:pic>
      <p:pic>
        <p:nvPicPr>
          <p:cNvPr id="95240" name="Picture 8"/>
          <p:cNvPicPr>
            <a:picLocks noChangeAspect="1" noChangeArrowheads="1"/>
          </p:cNvPicPr>
          <p:nvPr/>
        </p:nvPicPr>
        <p:blipFill>
          <a:blip r:embed="rId4"/>
          <a:srcRect/>
          <a:stretch>
            <a:fillRect/>
          </a:stretch>
        </p:blipFill>
        <p:spPr bwMode="auto">
          <a:xfrm>
            <a:off x="-762000" y="1292542"/>
            <a:ext cx="10515600" cy="5717858"/>
          </a:xfrm>
          <a:prstGeom prst="rect">
            <a:avLst/>
          </a:prstGeom>
          <a:noFill/>
          <a:ln w="9525">
            <a:noFill/>
            <a:miter lim="800000"/>
            <a:headEnd/>
            <a:tailEnd/>
          </a:ln>
          <a:effectLst/>
        </p:spPr>
      </p:pic>
      <p:cxnSp>
        <p:nvCxnSpPr>
          <p:cNvPr id="12" name="Straight Connector 11"/>
          <p:cNvCxnSpPr/>
          <p:nvPr/>
        </p:nvCxnSpPr>
        <p:spPr>
          <a:xfrm>
            <a:off x="154578" y="990600"/>
            <a:ext cx="8778240" cy="158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2971800" y="457200"/>
            <a:ext cx="3048000" cy="461665"/>
          </a:xfrm>
          <a:prstGeom prst="rect">
            <a:avLst/>
          </a:prstGeom>
          <a:noFill/>
        </p:spPr>
        <p:txBody>
          <a:bodyPr wrap="square" rtlCol="0">
            <a:spAutoFit/>
          </a:bodyPr>
          <a:lstStyle/>
          <a:p>
            <a:r>
              <a:rPr lang="en-US" sz="2200" dirty="0" smtClean="0">
                <a:latin typeface="Times New Roman" pitchFamily="18" charset="0"/>
                <a:cs typeface="Times New Roman" pitchFamily="18" charset="0"/>
              </a:rPr>
              <a:t>Forward-modeling</a:t>
            </a:r>
            <a:r>
              <a:rPr lang="en-US" sz="2400" dirty="0" smtClean="0"/>
              <a:t> </a:t>
            </a:r>
          </a:p>
        </p:txBody>
      </p:sp>
      <p:sp>
        <p:nvSpPr>
          <p:cNvPr id="14" name="Rectangle 13"/>
          <p:cNvSpPr/>
          <p:nvPr/>
        </p:nvSpPr>
        <p:spPr>
          <a:xfrm>
            <a:off x="6705600" y="457200"/>
            <a:ext cx="2209800" cy="430887"/>
          </a:xfrm>
          <a:prstGeom prst="rect">
            <a:avLst/>
          </a:prstGeom>
        </p:spPr>
        <p:txBody>
          <a:bodyPr wrap="square">
            <a:spAutoFit/>
          </a:bodyPr>
          <a:lstStyle/>
          <a:p>
            <a:r>
              <a:rPr lang="en-US" sz="2200" dirty="0" smtClean="0">
                <a:latin typeface="Times New Roman" pitchFamily="18" charset="0"/>
                <a:cs typeface="Times New Roman" pitchFamily="18" charset="0"/>
              </a:rPr>
              <a:t>MBCDS stack</a:t>
            </a:r>
            <a:endParaRPr lang="en-US" sz="2200" dirty="0"/>
          </a:p>
        </p:txBody>
      </p:sp>
      <p:pic>
        <p:nvPicPr>
          <p:cNvPr id="72706" name="Picture 2"/>
          <p:cNvPicPr>
            <a:picLocks noChangeAspect="1" noChangeArrowheads="1"/>
          </p:cNvPicPr>
          <p:nvPr/>
        </p:nvPicPr>
        <p:blipFill>
          <a:blip r:embed="rId5"/>
          <a:srcRect/>
          <a:stretch>
            <a:fillRect/>
          </a:stretch>
        </p:blipFill>
        <p:spPr bwMode="auto">
          <a:xfrm>
            <a:off x="-762000" y="1295400"/>
            <a:ext cx="10515600" cy="5717858"/>
          </a:xfrm>
          <a:prstGeom prst="rect">
            <a:avLst/>
          </a:prstGeom>
          <a:noFill/>
          <a:ln w="9525">
            <a:noFill/>
            <a:miter lim="800000"/>
            <a:headEnd/>
            <a:tailEnd/>
          </a:ln>
          <a:effectLst/>
        </p:spPr>
      </p:pic>
      <p:sp>
        <p:nvSpPr>
          <p:cNvPr id="9" name="TextBox 8"/>
          <p:cNvSpPr txBox="1"/>
          <p:nvPr/>
        </p:nvSpPr>
        <p:spPr>
          <a:xfrm>
            <a:off x="457200" y="1200090"/>
            <a:ext cx="7162800" cy="461665"/>
          </a:xfrm>
          <a:prstGeom prst="rect">
            <a:avLst/>
          </a:prstGeom>
          <a:noFill/>
        </p:spPr>
        <p:txBody>
          <a:bodyPr wrap="square" rtlCol="0">
            <a:spAutoFit/>
          </a:bodyPr>
          <a:lstStyle/>
          <a:p>
            <a:pPr>
              <a:buFont typeface="Wingdings" pitchFamily="2" charset="2"/>
              <a:buChar char="Ø"/>
            </a:pPr>
            <a:r>
              <a:rPr lang="en-US" sz="2400" b="1" dirty="0" smtClean="0">
                <a:latin typeface="Times New Roman" pitchFamily="18" charset="0"/>
                <a:cs typeface="Times New Roman" pitchFamily="18" charset="0"/>
              </a:rPr>
              <a:t> </a:t>
            </a:r>
            <a:r>
              <a:rPr lang="en-US" sz="2400" b="1" dirty="0">
                <a:latin typeface="Times New Roman" pitchFamily="18" charset="0"/>
                <a:cs typeface="Times New Roman" pitchFamily="18" charset="0"/>
              </a:rPr>
              <a:t>m</a:t>
            </a:r>
            <a:r>
              <a:rPr lang="en-US" sz="2400" b="1" dirty="0" smtClean="0">
                <a:latin typeface="Times New Roman" pitchFamily="18" charset="0"/>
                <a:cs typeface="Times New Roman" pitchFamily="18" charset="0"/>
              </a:rPr>
              <a:t>odel-based CDS stack  </a:t>
            </a:r>
            <a:endParaRPr lang="en-US" sz="2400" b="1"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27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eismic-2l.jpg"/>
          <p:cNvPicPr>
            <a:picLocks noChangeAspect="1"/>
          </p:cNvPicPr>
          <p:nvPr/>
        </p:nvPicPr>
        <p:blipFill>
          <a:blip r:embed="rId3">
            <a:clrChange>
              <a:clrFrom>
                <a:srgbClr val="FFFFFF"/>
              </a:clrFrom>
              <a:clrTo>
                <a:srgbClr val="FFFFFF">
                  <a:alpha val="0"/>
                </a:srgbClr>
              </a:clrTo>
            </a:clrChange>
            <a:lum bright="-100000" contrast="-91000"/>
          </a:blip>
          <a:stretch>
            <a:fillRect/>
          </a:stretch>
        </p:blipFill>
        <p:spPr>
          <a:xfrm>
            <a:off x="0" y="0"/>
            <a:ext cx="9144000" cy="6858000"/>
          </a:xfrm>
          <a:prstGeom prst="rect">
            <a:avLst/>
          </a:prstGeom>
          <a:ln>
            <a:noFill/>
          </a:ln>
          <a:effectLst>
            <a:softEdge rad="31750"/>
          </a:effectLst>
          <a:scene3d>
            <a:camera prst="orthographicFront">
              <a:rot lat="0" lon="0" rev="0"/>
            </a:camera>
            <a:lightRig rig="chilly" dir="t">
              <a:rot lat="0" lon="0" rev="18480000"/>
            </a:lightRig>
          </a:scene3d>
          <a:sp3d prstMaterial="clear">
            <a:bevelT h="63500"/>
          </a:sp3d>
        </p:spPr>
      </p:pic>
      <p:cxnSp>
        <p:nvCxnSpPr>
          <p:cNvPr id="5" name="Straight Connector 4"/>
          <p:cNvCxnSpPr/>
          <p:nvPr/>
        </p:nvCxnSpPr>
        <p:spPr>
          <a:xfrm>
            <a:off x="154578" y="990600"/>
            <a:ext cx="8778240" cy="158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2971800" y="457200"/>
            <a:ext cx="3048000" cy="461665"/>
          </a:xfrm>
          <a:prstGeom prst="rect">
            <a:avLst/>
          </a:prstGeom>
          <a:noFill/>
        </p:spPr>
        <p:txBody>
          <a:bodyPr wrap="square" rtlCol="0">
            <a:spAutoFit/>
          </a:bodyPr>
          <a:lstStyle/>
          <a:p>
            <a:r>
              <a:rPr lang="en-US" sz="2200" dirty="0" smtClean="0">
                <a:latin typeface="Times New Roman" pitchFamily="18" charset="0"/>
                <a:cs typeface="Times New Roman" pitchFamily="18" charset="0"/>
              </a:rPr>
              <a:t>Forward-modeling</a:t>
            </a:r>
            <a:r>
              <a:rPr lang="en-US" sz="2400" dirty="0" smtClean="0"/>
              <a:t> </a:t>
            </a:r>
          </a:p>
        </p:txBody>
      </p:sp>
      <p:sp>
        <p:nvSpPr>
          <p:cNvPr id="8" name="Rectangle 7"/>
          <p:cNvSpPr/>
          <p:nvPr/>
        </p:nvSpPr>
        <p:spPr>
          <a:xfrm>
            <a:off x="6705600" y="457200"/>
            <a:ext cx="2209800" cy="430887"/>
          </a:xfrm>
          <a:prstGeom prst="rect">
            <a:avLst/>
          </a:prstGeom>
        </p:spPr>
        <p:txBody>
          <a:bodyPr wrap="square">
            <a:spAutoFit/>
          </a:bodyPr>
          <a:lstStyle/>
          <a:p>
            <a:r>
              <a:rPr lang="en-US" sz="2200" dirty="0" smtClean="0">
                <a:latin typeface="Times New Roman" pitchFamily="18" charset="0"/>
                <a:cs typeface="Times New Roman" pitchFamily="18" charset="0"/>
              </a:rPr>
              <a:t>MBCDS stack</a:t>
            </a:r>
            <a:endParaRPr lang="en-US" sz="2200" dirty="0"/>
          </a:p>
        </p:txBody>
      </p:sp>
      <p:sp>
        <p:nvSpPr>
          <p:cNvPr id="10" name="Rectangle 9"/>
          <p:cNvSpPr/>
          <p:nvPr/>
        </p:nvSpPr>
        <p:spPr>
          <a:xfrm>
            <a:off x="3004458" y="1219200"/>
            <a:ext cx="3048000" cy="609600"/>
          </a:xfrm>
          <a:prstGeom prst="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CRS stack</a:t>
            </a:r>
            <a:endParaRPr lang="en-US" dirty="0"/>
          </a:p>
        </p:txBody>
      </p:sp>
      <p:sp>
        <p:nvSpPr>
          <p:cNvPr id="11" name="Rectangle 10"/>
          <p:cNvSpPr/>
          <p:nvPr/>
        </p:nvSpPr>
        <p:spPr>
          <a:xfrm>
            <a:off x="3004458" y="2895600"/>
            <a:ext cx="3048000" cy="609600"/>
          </a:xfrm>
          <a:prstGeom prst="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NIP-wave tomography </a:t>
            </a:r>
            <a:endParaRPr lang="en-US" dirty="0"/>
          </a:p>
        </p:txBody>
      </p:sp>
      <p:sp>
        <p:nvSpPr>
          <p:cNvPr id="12" name="Rectangle 11"/>
          <p:cNvSpPr/>
          <p:nvPr/>
        </p:nvSpPr>
        <p:spPr>
          <a:xfrm>
            <a:off x="3004458" y="2057400"/>
            <a:ext cx="3048000" cy="609600"/>
          </a:xfrm>
          <a:prstGeom prst="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a:t>
            </a:r>
            <a:r>
              <a:rPr lang="en-US" dirty="0" smtClean="0"/>
              <a:t>moothing &amp; picking</a:t>
            </a:r>
            <a:endParaRPr lang="en-US" dirty="0"/>
          </a:p>
        </p:txBody>
      </p:sp>
      <p:sp>
        <p:nvSpPr>
          <p:cNvPr id="14" name="Diamond 13"/>
          <p:cNvSpPr/>
          <p:nvPr/>
        </p:nvSpPr>
        <p:spPr>
          <a:xfrm>
            <a:off x="3461658" y="3733800"/>
            <a:ext cx="2133600" cy="1905000"/>
          </a:xfrm>
          <a:prstGeom prst="diamond">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latin typeface="Times New Roman" pitchFamily="18" charset="0"/>
                <a:cs typeface="Times New Roman" pitchFamily="18" charset="0"/>
              </a:rPr>
              <a:t>model accuracy </a:t>
            </a:r>
            <a:r>
              <a:rPr lang="en-US" dirty="0">
                <a:latin typeface="Times New Roman" pitchFamily="18" charset="0"/>
                <a:cs typeface="Times New Roman" pitchFamily="18" charset="0"/>
              </a:rPr>
              <a:t> </a:t>
            </a:r>
            <a:r>
              <a:rPr lang="en-US" dirty="0" smtClean="0">
                <a:latin typeface="Times New Roman" pitchFamily="18" charset="0"/>
                <a:cs typeface="Times New Roman" pitchFamily="18" charset="0"/>
              </a:rPr>
              <a:t>sufficient?</a:t>
            </a:r>
          </a:p>
        </p:txBody>
      </p:sp>
      <p:sp>
        <p:nvSpPr>
          <p:cNvPr id="15" name="Rectangle 14"/>
          <p:cNvSpPr/>
          <p:nvPr/>
        </p:nvSpPr>
        <p:spPr>
          <a:xfrm>
            <a:off x="359230" y="5943600"/>
            <a:ext cx="3048000" cy="609600"/>
          </a:xfrm>
          <a:prstGeom prst="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p</a:t>
            </a:r>
            <a:r>
              <a:rPr lang="en-US" dirty="0" err="1" smtClean="0"/>
              <a:t>restack</a:t>
            </a:r>
            <a:r>
              <a:rPr lang="en-US" dirty="0" smtClean="0"/>
              <a:t> depth migration</a:t>
            </a:r>
            <a:endParaRPr lang="en-US" dirty="0"/>
          </a:p>
        </p:txBody>
      </p:sp>
      <p:cxnSp>
        <p:nvCxnSpPr>
          <p:cNvPr id="17" name="Straight Connector 16"/>
          <p:cNvCxnSpPr/>
          <p:nvPr/>
        </p:nvCxnSpPr>
        <p:spPr>
          <a:xfrm rot="10800000" flipV="1">
            <a:off x="1861458" y="4686300"/>
            <a:ext cx="1600200" cy="3810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rot="5400000">
            <a:off x="1262744" y="5334000"/>
            <a:ext cx="1219200" cy="1588"/>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5682344" y="5943600"/>
            <a:ext cx="3048000" cy="609600"/>
          </a:xfrm>
          <a:prstGeom prst="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p</a:t>
            </a:r>
            <a:r>
              <a:rPr lang="en-US" dirty="0" err="1" smtClean="0"/>
              <a:t>oststack</a:t>
            </a:r>
            <a:r>
              <a:rPr lang="en-US" dirty="0" smtClean="0"/>
              <a:t> depth migration</a:t>
            </a:r>
            <a:endParaRPr lang="en-US" dirty="0"/>
          </a:p>
        </p:txBody>
      </p:sp>
      <p:cxnSp>
        <p:nvCxnSpPr>
          <p:cNvPr id="21" name="Straight Connector 20"/>
          <p:cNvCxnSpPr/>
          <p:nvPr/>
        </p:nvCxnSpPr>
        <p:spPr>
          <a:xfrm rot="10800000" flipV="1">
            <a:off x="5595258" y="4648200"/>
            <a:ext cx="1600200" cy="3810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rot="5400000">
            <a:off x="6993495" y="4837688"/>
            <a:ext cx="402336" cy="1588"/>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5671458" y="5050970"/>
            <a:ext cx="3048000" cy="60960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model-based CDS stack</a:t>
            </a:r>
            <a:endParaRPr lang="en-US" dirty="0"/>
          </a:p>
        </p:txBody>
      </p:sp>
      <p:cxnSp>
        <p:nvCxnSpPr>
          <p:cNvPr id="24" name="Straight Arrow Connector 23"/>
          <p:cNvCxnSpPr>
            <a:stCxn id="23" idx="2"/>
            <a:endCxn id="20" idx="0"/>
          </p:cNvCxnSpPr>
          <p:nvPr/>
        </p:nvCxnSpPr>
        <p:spPr>
          <a:xfrm rot="16200000" flipH="1">
            <a:off x="7059386" y="5796642"/>
            <a:ext cx="283030" cy="10886"/>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rot="5400000">
            <a:off x="4408638" y="1937734"/>
            <a:ext cx="219456" cy="1588"/>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rot="5400000">
            <a:off x="4408638" y="2775934"/>
            <a:ext cx="219456" cy="1588"/>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rot="5400000">
            <a:off x="4407048" y="3623278"/>
            <a:ext cx="219456" cy="1588"/>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2394862" y="4376058"/>
            <a:ext cx="609600" cy="381000"/>
          </a:xfrm>
          <a:prstGeom prst="rect">
            <a:avLst/>
          </a:prstGeom>
          <a:noFill/>
        </p:spPr>
        <p:txBody>
          <a:bodyPr wrap="square" rtlCol="0">
            <a:spAutoFit/>
          </a:bodyPr>
          <a:lstStyle/>
          <a:p>
            <a:r>
              <a:rPr lang="en-US" dirty="0" smtClean="0">
                <a:latin typeface="Times New Roman" pitchFamily="18" charset="0"/>
                <a:cs typeface="Times New Roman" pitchFamily="18" charset="0"/>
              </a:rPr>
              <a:t>Yes</a:t>
            </a:r>
            <a:endParaRPr lang="en-US" dirty="0">
              <a:latin typeface="Times New Roman" pitchFamily="18" charset="0"/>
              <a:cs typeface="Times New Roman" pitchFamily="18" charset="0"/>
            </a:endParaRPr>
          </a:p>
        </p:txBody>
      </p:sp>
      <p:sp>
        <p:nvSpPr>
          <p:cNvPr id="32" name="TextBox 31"/>
          <p:cNvSpPr txBox="1"/>
          <p:nvPr/>
        </p:nvSpPr>
        <p:spPr>
          <a:xfrm>
            <a:off x="6248400" y="4332518"/>
            <a:ext cx="609600" cy="381000"/>
          </a:xfrm>
          <a:prstGeom prst="rect">
            <a:avLst/>
          </a:prstGeom>
          <a:noFill/>
        </p:spPr>
        <p:txBody>
          <a:bodyPr wrap="square" rtlCol="0">
            <a:spAutoFit/>
          </a:bodyPr>
          <a:lstStyle/>
          <a:p>
            <a:r>
              <a:rPr lang="en-US" dirty="0" smtClean="0">
                <a:latin typeface="Times New Roman" pitchFamily="18" charset="0"/>
                <a:cs typeface="Times New Roman" pitchFamily="18" charset="0"/>
              </a:rPr>
              <a:t>No</a:t>
            </a:r>
            <a:endParaRPr lang="en-US" dirty="0">
              <a:latin typeface="Times New Roman" pitchFamily="18" charset="0"/>
              <a:cs typeface="Times New Roman" pitchFamily="18" charset="0"/>
            </a:endParaRPr>
          </a:p>
        </p:txBody>
      </p:sp>
      <p:sp>
        <p:nvSpPr>
          <p:cNvPr id="33" name="TextBox 32"/>
          <p:cNvSpPr txBox="1"/>
          <p:nvPr/>
        </p:nvSpPr>
        <p:spPr>
          <a:xfrm>
            <a:off x="183153" y="1171396"/>
            <a:ext cx="7162800" cy="1200329"/>
          </a:xfrm>
          <a:prstGeom prst="rect">
            <a:avLst/>
          </a:prstGeom>
          <a:noFill/>
        </p:spPr>
        <p:txBody>
          <a:bodyPr wrap="square" rtlCol="0">
            <a:spAutoFit/>
          </a:bodyPr>
          <a:lstStyle/>
          <a:p>
            <a:pPr>
              <a:buFont typeface="Wingdings" pitchFamily="2" charset="2"/>
              <a:buChar char="Ø"/>
            </a:pPr>
            <a:r>
              <a:rPr lang="en-US" sz="2400" b="1" dirty="0" smtClean="0">
                <a:latin typeface="Times New Roman" pitchFamily="18" charset="0"/>
                <a:cs typeface="Times New Roman" pitchFamily="18" charset="0"/>
              </a:rPr>
              <a:t> </a:t>
            </a:r>
            <a:r>
              <a:rPr lang="en-US" sz="2400" b="1" dirty="0">
                <a:latin typeface="Times New Roman" pitchFamily="18" charset="0"/>
                <a:cs typeface="Times New Roman" pitchFamily="18" charset="0"/>
              </a:rPr>
              <a:t>m</a:t>
            </a:r>
            <a:r>
              <a:rPr lang="en-US" sz="2400" b="1" dirty="0" smtClean="0">
                <a:latin typeface="Times New Roman" pitchFamily="18" charset="0"/>
                <a:cs typeface="Times New Roman" pitchFamily="18" charset="0"/>
              </a:rPr>
              <a:t>odel-based</a:t>
            </a:r>
          </a:p>
          <a:p>
            <a:r>
              <a:rPr lang="en-US" sz="2400" b="1" dirty="0" smtClean="0">
                <a:latin typeface="Times New Roman" pitchFamily="18" charset="0"/>
                <a:cs typeface="Times New Roman" pitchFamily="18" charset="0"/>
              </a:rPr>
              <a:t>    CDS stack </a:t>
            </a:r>
          </a:p>
          <a:p>
            <a:r>
              <a:rPr lang="en-US" sz="2400" b="1" dirty="0" smtClean="0">
                <a:latin typeface="Times New Roman" pitchFamily="18" charset="0"/>
                <a:cs typeface="Times New Roman" pitchFamily="18" charset="0"/>
              </a:rPr>
              <a:t>    workflow </a:t>
            </a:r>
            <a:endParaRPr lang="en-US" sz="2400" b="1" dirty="0">
              <a:latin typeface="Times New Roman" pitchFamily="18" charset="0"/>
              <a:cs typeface="Times New Roman" pitchFamily="18" charset="0"/>
            </a:endParaRPr>
          </a:p>
        </p:txBody>
      </p:sp>
    </p:spTree>
  </p:cSld>
  <p:clrMapOvr>
    <a:masterClrMapping/>
  </p:clrMapOvr>
  <p:transition>
    <p:cut/>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eismic-2l.jpg"/>
          <p:cNvPicPr>
            <a:picLocks noChangeAspect="1"/>
          </p:cNvPicPr>
          <p:nvPr/>
        </p:nvPicPr>
        <p:blipFill>
          <a:blip r:embed="rId3">
            <a:clrChange>
              <a:clrFrom>
                <a:srgbClr val="FFFFFF"/>
              </a:clrFrom>
              <a:clrTo>
                <a:srgbClr val="FFFFFF">
                  <a:alpha val="0"/>
                </a:srgbClr>
              </a:clrTo>
            </a:clrChange>
            <a:lum bright="-100000" contrast="-91000"/>
          </a:blip>
          <a:stretch>
            <a:fillRect/>
          </a:stretch>
        </p:blipFill>
        <p:spPr>
          <a:xfrm>
            <a:off x="0" y="0"/>
            <a:ext cx="9144000" cy="6858000"/>
          </a:xfrm>
          <a:prstGeom prst="rect">
            <a:avLst/>
          </a:prstGeom>
          <a:ln>
            <a:noFill/>
          </a:ln>
          <a:effectLst>
            <a:softEdge rad="31750"/>
          </a:effectLst>
          <a:scene3d>
            <a:camera prst="orthographicFront">
              <a:rot lat="0" lon="0" rev="0"/>
            </a:camera>
            <a:lightRig rig="chilly" dir="t">
              <a:rot lat="0" lon="0" rev="18480000"/>
            </a:lightRig>
          </a:scene3d>
          <a:sp3d prstMaterial="clear">
            <a:bevelT h="63500"/>
          </a:sp3d>
        </p:spPr>
      </p:pic>
      <p:cxnSp>
        <p:nvCxnSpPr>
          <p:cNvPr id="6" name="Straight Connector 5"/>
          <p:cNvCxnSpPr/>
          <p:nvPr/>
        </p:nvCxnSpPr>
        <p:spPr>
          <a:xfrm>
            <a:off x="154578" y="990600"/>
            <a:ext cx="8778240" cy="158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72707" name="Picture 3"/>
          <p:cNvPicPr>
            <a:picLocks noChangeAspect="1" noChangeArrowheads="1"/>
          </p:cNvPicPr>
          <p:nvPr/>
        </p:nvPicPr>
        <p:blipFill>
          <a:blip r:embed="rId4"/>
          <a:stretch>
            <a:fillRect/>
          </a:stretch>
        </p:blipFill>
        <p:spPr bwMode="auto">
          <a:xfrm>
            <a:off x="609600" y="1371600"/>
            <a:ext cx="8227127" cy="5162901"/>
          </a:xfrm>
          <a:prstGeom prst="rect">
            <a:avLst/>
          </a:prstGeom>
          <a:noFill/>
          <a:ln>
            <a:noFill/>
          </a:ln>
        </p:spPr>
      </p:pic>
      <p:pic>
        <p:nvPicPr>
          <p:cNvPr id="72708" name="Picture 4"/>
          <p:cNvPicPr>
            <a:picLocks noChangeAspect="1" noChangeArrowheads="1"/>
          </p:cNvPicPr>
          <p:nvPr/>
        </p:nvPicPr>
        <p:blipFill>
          <a:blip r:embed="rId5"/>
          <a:srcRect/>
          <a:stretch>
            <a:fillRect/>
          </a:stretch>
        </p:blipFill>
        <p:spPr bwMode="auto">
          <a:xfrm>
            <a:off x="609600" y="1371600"/>
            <a:ext cx="8229600" cy="5157424"/>
          </a:xfrm>
          <a:prstGeom prst="rect">
            <a:avLst/>
          </a:prstGeom>
          <a:noFill/>
          <a:ln w="9525">
            <a:noFill/>
            <a:miter lim="800000"/>
            <a:headEnd/>
            <a:tailEnd/>
          </a:ln>
          <a:effectLst/>
        </p:spPr>
      </p:pic>
      <p:pic>
        <p:nvPicPr>
          <p:cNvPr id="72709" name="Picture 5"/>
          <p:cNvPicPr>
            <a:picLocks noChangeAspect="1" noChangeArrowheads="1"/>
          </p:cNvPicPr>
          <p:nvPr/>
        </p:nvPicPr>
        <p:blipFill>
          <a:blip r:embed="rId6"/>
          <a:srcRect/>
          <a:stretch>
            <a:fillRect/>
          </a:stretch>
        </p:blipFill>
        <p:spPr bwMode="auto">
          <a:xfrm>
            <a:off x="2105464" y="1557996"/>
            <a:ext cx="6733736" cy="381000"/>
          </a:xfrm>
          <a:prstGeom prst="rect">
            <a:avLst/>
          </a:prstGeom>
          <a:noFill/>
          <a:ln w="9525">
            <a:noFill/>
            <a:miter lim="800000"/>
            <a:headEnd/>
            <a:tailEnd/>
          </a:ln>
          <a:effectLst/>
        </p:spPr>
      </p:pic>
      <p:pic>
        <p:nvPicPr>
          <p:cNvPr id="72710" name="Picture 6"/>
          <p:cNvPicPr preferRelativeResize="0">
            <a:picLocks noChangeArrowheads="1"/>
          </p:cNvPicPr>
          <p:nvPr/>
        </p:nvPicPr>
        <p:blipFill>
          <a:blip r:embed="rId7"/>
          <a:srcRect/>
          <a:stretch>
            <a:fillRect/>
          </a:stretch>
        </p:blipFill>
        <p:spPr bwMode="auto">
          <a:xfrm>
            <a:off x="609600" y="1371600"/>
            <a:ext cx="8229600" cy="5157216"/>
          </a:xfrm>
          <a:prstGeom prst="rect">
            <a:avLst/>
          </a:prstGeom>
          <a:noFill/>
          <a:ln w="9525">
            <a:noFill/>
            <a:miter lim="800000"/>
            <a:headEnd/>
            <a:tailEnd/>
          </a:ln>
          <a:effectLst/>
        </p:spPr>
      </p:pic>
      <p:sp>
        <p:nvSpPr>
          <p:cNvPr id="15" name="Rectangle 14"/>
          <p:cNvSpPr/>
          <p:nvPr/>
        </p:nvSpPr>
        <p:spPr>
          <a:xfrm>
            <a:off x="6705600" y="457200"/>
            <a:ext cx="2209800" cy="430887"/>
          </a:xfrm>
          <a:prstGeom prst="rect">
            <a:avLst/>
          </a:prstGeom>
        </p:spPr>
        <p:txBody>
          <a:bodyPr wrap="square">
            <a:spAutoFit/>
          </a:bodyPr>
          <a:lstStyle/>
          <a:p>
            <a:r>
              <a:rPr lang="en-US" sz="2200" dirty="0" smtClean="0">
                <a:latin typeface="Times New Roman" pitchFamily="18" charset="0"/>
                <a:cs typeface="Times New Roman" pitchFamily="18" charset="0"/>
              </a:rPr>
              <a:t>MBCDS stack</a:t>
            </a:r>
            <a:endParaRPr lang="en-US" sz="2200" dirty="0"/>
          </a:p>
        </p:txBody>
      </p:sp>
      <p:sp>
        <p:nvSpPr>
          <p:cNvPr id="16" name="Rectangle 15"/>
          <p:cNvSpPr/>
          <p:nvPr/>
        </p:nvSpPr>
        <p:spPr>
          <a:xfrm>
            <a:off x="4724400" y="457200"/>
            <a:ext cx="2209800" cy="430887"/>
          </a:xfrm>
          <a:prstGeom prst="rect">
            <a:avLst/>
          </a:prstGeom>
        </p:spPr>
        <p:txBody>
          <a:bodyPr wrap="square">
            <a:spAutoFit/>
          </a:bodyPr>
          <a:lstStyle/>
          <a:p>
            <a:r>
              <a:rPr lang="en-US" sz="2200" dirty="0" smtClean="0">
                <a:latin typeface="Times New Roman" pitchFamily="18" charset="0"/>
                <a:cs typeface="Times New Roman" pitchFamily="18" charset="0"/>
              </a:rPr>
              <a:t>Implementation</a:t>
            </a:r>
            <a:endParaRPr lang="en-US" sz="2200" dirty="0"/>
          </a:p>
        </p:txBody>
      </p:sp>
      <p:sp>
        <p:nvSpPr>
          <p:cNvPr id="10" name="TextBox 9"/>
          <p:cNvSpPr txBox="1"/>
          <p:nvPr/>
        </p:nvSpPr>
        <p:spPr>
          <a:xfrm>
            <a:off x="2819400" y="1905000"/>
            <a:ext cx="762000" cy="369332"/>
          </a:xfrm>
          <a:prstGeom prst="rect">
            <a:avLst/>
          </a:prstGeom>
          <a:noFill/>
        </p:spPr>
        <p:txBody>
          <a:bodyPr wrap="square" rtlCol="0">
            <a:spAutoFit/>
          </a:bodyPr>
          <a:lstStyle/>
          <a:p>
            <a:r>
              <a:rPr lang="en-US" dirty="0" smtClean="0">
                <a:latin typeface="Times New Roman" pitchFamily="18" charset="0"/>
                <a:cs typeface="Times New Roman" pitchFamily="18" charset="0"/>
              </a:rPr>
              <a:t>Faults</a:t>
            </a:r>
            <a:endParaRPr lang="en-US" dirty="0">
              <a:latin typeface="Times New Roman" pitchFamily="18" charset="0"/>
              <a:cs typeface="Times New Roman" pitchFamily="18" charset="0"/>
            </a:endParaRPr>
          </a:p>
        </p:txBody>
      </p:sp>
      <p:sp>
        <p:nvSpPr>
          <p:cNvPr id="22" name="TextBox 21"/>
          <p:cNvSpPr txBox="1"/>
          <p:nvPr/>
        </p:nvSpPr>
        <p:spPr>
          <a:xfrm>
            <a:off x="2971800" y="4431268"/>
            <a:ext cx="1371600" cy="369332"/>
          </a:xfrm>
          <a:prstGeom prst="rect">
            <a:avLst/>
          </a:prstGeom>
          <a:noFill/>
        </p:spPr>
        <p:txBody>
          <a:bodyPr wrap="square" rtlCol="0">
            <a:spAutoFit/>
          </a:bodyPr>
          <a:lstStyle/>
          <a:p>
            <a:r>
              <a:rPr lang="en-US" dirty="0" smtClean="0">
                <a:latin typeface="Times New Roman" pitchFamily="18" charset="0"/>
                <a:cs typeface="Times New Roman" pitchFamily="18" charset="0"/>
              </a:rPr>
              <a:t>Diffractors</a:t>
            </a:r>
            <a:endParaRPr lang="en-US" dirty="0">
              <a:latin typeface="Times New Roman" pitchFamily="18" charset="0"/>
              <a:cs typeface="Times New Roman" pitchFamily="18" charset="0"/>
            </a:endParaRPr>
          </a:p>
        </p:txBody>
      </p:sp>
      <p:cxnSp>
        <p:nvCxnSpPr>
          <p:cNvPr id="24" name="Straight Arrow Connector 23"/>
          <p:cNvCxnSpPr>
            <a:stCxn id="22" idx="0"/>
          </p:cNvCxnSpPr>
          <p:nvPr/>
        </p:nvCxnSpPr>
        <p:spPr>
          <a:xfrm rot="5400000" flipH="1" flipV="1">
            <a:off x="3880366" y="3663434"/>
            <a:ext cx="545068" cy="9906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stCxn id="22" idx="0"/>
          </p:cNvCxnSpPr>
          <p:nvPr/>
        </p:nvCxnSpPr>
        <p:spPr>
          <a:xfrm rot="5400000" flipH="1" flipV="1">
            <a:off x="3423166" y="4120634"/>
            <a:ext cx="545068" cy="762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a:stCxn id="22" idx="0"/>
          </p:cNvCxnSpPr>
          <p:nvPr/>
        </p:nvCxnSpPr>
        <p:spPr>
          <a:xfrm rot="16200000" flipV="1">
            <a:off x="3270766" y="4044434"/>
            <a:ext cx="468868" cy="3048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a:stCxn id="22" idx="0"/>
          </p:cNvCxnSpPr>
          <p:nvPr/>
        </p:nvCxnSpPr>
        <p:spPr>
          <a:xfrm rot="16200000" flipV="1">
            <a:off x="3004066" y="3777734"/>
            <a:ext cx="545068" cy="7620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a:stCxn id="22" idx="0"/>
          </p:cNvCxnSpPr>
          <p:nvPr/>
        </p:nvCxnSpPr>
        <p:spPr>
          <a:xfrm rot="16200000" flipV="1">
            <a:off x="2813566" y="3587234"/>
            <a:ext cx="545068" cy="11430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rot="5400000">
            <a:off x="2546866" y="2329934"/>
            <a:ext cx="697468" cy="6096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rot="5400000">
            <a:off x="2470666" y="2634734"/>
            <a:ext cx="1078468" cy="3810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rot="16200000" flipH="1">
            <a:off x="2737366" y="2749034"/>
            <a:ext cx="1764268" cy="8382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rot="16200000" flipH="1">
            <a:off x="2965966" y="2520434"/>
            <a:ext cx="1307068" cy="8382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a:stCxn id="22" idx="2"/>
          </p:cNvCxnSpPr>
          <p:nvPr/>
        </p:nvCxnSpPr>
        <p:spPr>
          <a:xfrm rot="5400000">
            <a:off x="2933700" y="4457700"/>
            <a:ext cx="381000" cy="10668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a:stCxn id="22" idx="2"/>
          </p:cNvCxnSpPr>
          <p:nvPr/>
        </p:nvCxnSpPr>
        <p:spPr>
          <a:xfrm rot="5400000">
            <a:off x="3162300" y="4686300"/>
            <a:ext cx="381000" cy="6096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a:stCxn id="22" idx="2"/>
          </p:cNvCxnSpPr>
          <p:nvPr/>
        </p:nvCxnSpPr>
        <p:spPr>
          <a:xfrm rot="5400000">
            <a:off x="3352800" y="4876800"/>
            <a:ext cx="381000" cy="2286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a:stCxn id="22" idx="2"/>
          </p:cNvCxnSpPr>
          <p:nvPr/>
        </p:nvCxnSpPr>
        <p:spPr>
          <a:xfrm rot="16200000" flipH="1">
            <a:off x="3505200" y="4953000"/>
            <a:ext cx="381000" cy="762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a:stCxn id="22" idx="2"/>
          </p:cNvCxnSpPr>
          <p:nvPr/>
        </p:nvCxnSpPr>
        <p:spPr>
          <a:xfrm rot="16200000" flipH="1">
            <a:off x="3695700" y="4762500"/>
            <a:ext cx="381000" cy="4572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a:stCxn id="22" idx="2"/>
          </p:cNvCxnSpPr>
          <p:nvPr/>
        </p:nvCxnSpPr>
        <p:spPr>
          <a:xfrm rot="16200000" flipH="1">
            <a:off x="3886200" y="4572000"/>
            <a:ext cx="457200" cy="9144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3" name="TextBox 62"/>
          <p:cNvSpPr txBox="1"/>
          <p:nvPr/>
        </p:nvSpPr>
        <p:spPr>
          <a:xfrm>
            <a:off x="457200" y="970504"/>
            <a:ext cx="7162800" cy="461665"/>
          </a:xfrm>
          <a:prstGeom prst="rect">
            <a:avLst/>
          </a:prstGeom>
          <a:noFill/>
        </p:spPr>
        <p:txBody>
          <a:bodyPr wrap="square" rtlCol="0">
            <a:spAutoFit/>
          </a:bodyPr>
          <a:lstStyle/>
          <a:p>
            <a:pPr>
              <a:buFont typeface="Wingdings" pitchFamily="2" charset="2"/>
              <a:buChar char="Ø"/>
            </a:pPr>
            <a:r>
              <a:rPr lang="en-US" sz="2400" b="1" dirty="0" smtClean="0">
                <a:latin typeface="Times New Roman" pitchFamily="18" charset="0"/>
                <a:cs typeface="Times New Roman" pitchFamily="18" charset="0"/>
              </a:rPr>
              <a:t> Sigsbee2A model:  </a:t>
            </a:r>
            <a:endParaRPr lang="en-US" sz="2400" b="1"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2708"/>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37"/>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38"/>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40"/>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39"/>
                                        </p:tgtEl>
                                        <p:attrNameLst>
                                          <p:attrName>style.visibility</p:attrName>
                                        </p:attrNameLst>
                                      </p:cBhvr>
                                      <p:to>
                                        <p:strVal val="hidden"/>
                                      </p:to>
                                    </p:set>
                                  </p:childTnLst>
                                </p:cTn>
                              </p:par>
                              <p:par>
                                <p:cTn id="15" presetID="1" presetClass="exit"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30"/>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24"/>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32"/>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34"/>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36"/>
                                        </p:tgtEl>
                                        <p:attrNameLst>
                                          <p:attrName>style.visibility</p:attrName>
                                        </p:attrNameLst>
                                      </p:cBhvr>
                                      <p:to>
                                        <p:strVal val="hidden"/>
                                      </p:to>
                                    </p:set>
                                  </p:childTnLst>
                                </p:cTn>
                              </p:par>
                              <p:par>
                                <p:cTn id="27" presetID="1" presetClass="exit" presetSubtype="0" fill="hold" grpId="0" nodeType="withEffect">
                                  <p:stCondLst>
                                    <p:cond delay="0"/>
                                  </p:stCondLst>
                                  <p:childTnLst>
                                    <p:set>
                                      <p:cBhvr>
                                        <p:cTn id="28" dur="1" fill="hold">
                                          <p:stCondLst>
                                            <p:cond delay="0"/>
                                          </p:stCondLst>
                                        </p:cTn>
                                        <p:tgtEl>
                                          <p:spTgt spid="22"/>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42"/>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44"/>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46"/>
                                        </p:tgtEl>
                                        <p:attrNameLst>
                                          <p:attrName>style.visibility</p:attrName>
                                        </p:attrNameLst>
                                      </p:cBhvr>
                                      <p:to>
                                        <p:strVal val="hidden"/>
                                      </p:to>
                                    </p:set>
                                  </p:childTnLst>
                                </p:cTn>
                              </p:par>
                              <p:par>
                                <p:cTn id="35" presetID="1" presetClass="exit" presetSubtype="0" fill="hold" nodeType="withEffect">
                                  <p:stCondLst>
                                    <p:cond delay="0"/>
                                  </p:stCondLst>
                                  <p:childTnLst>
                                    <p:set>
                                      <p:cBhvr>
                                        <p:cTn id="36" dur="1" fill="hold">
                                          <p:stCondLst>
                                            <p:cond delay="0"/>
                                          </p:stCondLst>
                                        </p:cTn>
                                        <p:tgtEl>
                                          <p:spTgt spid="48"/>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50"/>
                                        </p:tgtEl>
                                        <p:attrNameLst>
                                          <p:attrName>style.visibility</p:attrName>
                                        </p:attrNameLst>
                                      </p:cBhvr>
                                      <p:to>
                                        <p:strVal val="hidden"/>
                                      </p:to>
                                    </p:set>
                                  </p:childTnLst>
                                </p:cTn>
                              </p:par>
                              <p:par>
                                <p:cTn id="39" presetID="1" presetClass="exit" presetSubtype="0" fill="hold" nodeType="withEffect">
                                  <p:stCondLst>
                                    <p:cond delay="0"/>
                                  </p:stCondLst>
                                  <p:childTnLst>
                                    <p:set>
                                      <p:cBhvr>
                                        <p:cTn id="40" dur="1" fill="hold">
                                          <p:stCondLst>
                                            <p:cond delay="0"/>
                                          </p:stCondLst>
                                        </p:cTn>
                                        <p:tgtEl>
                                          <p:spTgt spid="54"/>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727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154578" y="1066800"/>
            <a:ext cx="8608422" cy="563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4" name="Picture 3" descr="seismic-2l.jpg"/>
          <p:cNvPicPr>
            <a:picLocks noChangeAspect="1"/>
          </p:cNvPicPr>
          <p:nvPr/>
        </p:nvPicPr>
        <p:blipFill>
          <a:blip r:embed="rId3">
            <a:clrChange>
              <a:clrFrom>
                <a:srgbClr val="FFFFFF"/>
              </a:clrFrom>
              <a:clrTo>
                <a:srgbClr val="FFFFFF">
                  <a:alpha val="0"/>
                </a:srgbClr>
              </a:clrTo>
            </a:clrChange>
            <a:lum bright="-100000" contrast="-91000"/>
          </a:blip>
          <a:stretch>
            <a:fillRect/>
          </a:stretch>
        </p:blipFill>
        <p:spPr>
          <a:xfrm>
            <a:off x="0" y="0"/>
            <a:ext cx="9144000" cy="6858000"/>
          </a:xfrm>
          <a:prstGeom prst="rect">
            <a:avLst/>
          </a:prstGeom>
          <a:ln>
            <a:noFill/>
          </a:ln>
          <a:effectLst>
            <a:softEdge rad="31750"/>
          </a:effectLst>
          <a:scene3d>
            <a:camera prst="orthographicFront">
              <a:rot lat="0" lon="0" rev="0"/>
            </a:camera>
            <a:lightRig rig="chilly" dir="t">
              <a:rot lat="0" lon="0" rev="18480000"/>
            </a:lightRig>
          </a:scene3d>
          <a:sp3d prstMaterial="clear">
            <a:bevelT h="63500"/>
          </a:sp3d>
        </p:spPr>
      </p:pic>
      <p:sp>
        <p:nvSpPr>
          <p:cNvPr id="3" name="Rechteck 2"/>
          <p:cNvSpPr/>
          <p:nvPr/>
        </p:nvSpPr>
        <p:spPr>
          <a:xfrm>
            <a:off x="154578" y="1066800"/>
            <a:ext cx="8608422" cy="563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6" name="Straight Connector 5"/>
          <p:cNvCxnSpPr/>
          <p:nvPr/>
        </p:nvCxnSpPr>
        <p:spPr>
          <a:xfrm>
            <a:off x="154578" y="990600"/>
            <a:ext cx="8778240" cy="158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7" name="Picture 6" descr="CRSstack.png"/>
          <p:cNvPicPr preferRelativeResize="0">
            <a:picLocks/>
          </p:cNvPicPr>
          <p:nvPr/>
        </p:nvPicPr>
        <p:blipFill>
          <a:blip r:embed="rId4"/>
          <a:stretch>
            <a:fillRect/>
          </a:stretch>
        </p:blipFill>
        <p:spPr>
          <a:xfrm>
            <a:off x="304800" y="1143000"/>
            <a:ext cx="8229600" cy="5486400"/>
          </a:xfrm>
          <a:prstGeom prst="rect">
            <a:avLst/>
          </a:prstGeom>
        </p:spPr>
      </p:pic>
      <p:pic>
        <p:nvPicPr>
          <p:cNvPr id="8" name="Picture 7" descr="DdCDSstack.png"/>
          <p:cNvPicPr preferRelativeResize="0">
            <a:picLocks/>
          </p:cNvPicPr>
          <p:nvPr/>
        </p:nvPicPr>
        <p:blipFill>
          <a:blip r:embed="rId5"/>
          <a:stretch>
            <a:fillRect/>
          </a:stretch>
        </p:blipFill>
        <p:spPr>
          <a:xfrm>
            <a:off x="304800" y="1143000"/>
            <a:ext cx="8229600" cy="5486400"/>
          </a:xfrm>
          <a:prstGeom prst="rect">
            <a:avLst/>
          </a:prstGeom>
        </p:spPr>
      </p:pic>
      <p:sp>
        <p:nvSpPr>
          <p:cNvPr id="11" name="Rectangle 10"/>
          <p:cNvSpPr/>
          <p:nvPr/>
        </p:nvSpPr>
        <p:spPr>
          <a:xfrm>
            <a:off x="6705600" y="457200"/>
            <a:ext cx="2209800" cy="430887"/>
          </a:xfrm>
          <a:prstGeom prst="rect">
            <a:avLst/>
          </a:prstGeom>
        </p:spPr>
        <p:txBody>
          <a:bodyPr wrap="square">
            <a:spAutoFit/>
          </a:bodyPr>
          <a:lstStyle/>
          <a:p>
            <a:r>
              <a:rPr lang="en-US" sz="2200" dirty="0" smtClean="0">
                <a:latin typeface="Times New Roman" pitchFamily="18" charset="0"/>
                <a:cs typeface="Times New Roman" pitchFamily="18" charset="0"/>
              </a:rPr>
              <a:t>MBCDS stack</a:t>
            </a:r>
            <a:endParaRPr lang="en-US" sz="2200" dirty="0"/>
          </a:p>
        </p:txBody>
      </p:sp>
      <p:sp>
        <p:nvSpPr>
          <p:cNvPr id="12" name="Rectangle 11"/>
          <p:cNvSpPr/>
          <p:nvPr/>
        </p:nvSpPr>
        <p:spPr>
          <a:xfrm>
            <a:off x="4724400" y="457200"/>
            <a:ext cx="2209800" cy="430887"/>
          </a:xfrm>
          <a:prstGeom prst="rect">
            <a:avLst/>
          </a:prstGeom>
        </p:spPr>
        <p:txBody>
          <a:bodyPr wrap="square">
            <a:spAutoFit/>
          </a:bodyPr>
          <a:lstStyle/>
          <a:p>
            <a:r>
              <a:rPr lang="en-US" sz="2200" dirty="0" smtClean="0">
                <a:latin typeface="Times New Roman" pitchFamily="18" charset="0"/>
                <a:cs typeface="Times New Roman" pitchFamily="18" charset="0"/>
              </a:rPr>
              <a:t>Implementation</a:t>
            </a:r>
            <a:endParaRPr lang="en-US" sz="2200" dirty="0"/>
          </a:p>
        </p:txBody>
      </p:sp>
      <p:pic>
        <p:nvPicPr>
          <p:cNvPr id="13" name="Picture 12" descr="MbCDSstack.png"/>
          <p:cNvPicPr preferRelativeResize="0">
            <a:picLocks/>
          </p:cNvPicPr>
          <p:nvPr/>
        </p:nvPicPr>
        <p:blipFill>
          <a:blip r:embed="rId6"/>
          <a:stretch>
            <a:fillRect/>
          </a:stretch>
        </p:blipFill>
        <p:spPr>
          <a:xfrm>
            <a:off x="304800" y="1143000"/>
            <a:ext cx="8229600" cy="5486400"/>
          </a:xfrm>
          <a:prstGeom prst="rect">
            <a:avLst/>
          </a:prstGeom>
        </p:spPr>
      </p:pic>
      <p:sp>
        <p:nvSpPr>
          <p:cNvPr id="9" name="TextBox 8"/>
          <p:cNvSpPr txBox="1"/>
          <p:nvPr/>
        </p:nvSpPr>
        <p:spPr>
          <a:xfrm>
            <a:off x="5602792" y="5821344"/>
            <a:ext cx="2895600" cy="381000"/>
          </a:xfrm>
          <a:prstGeom prst="rect">
            <a:avLst/>
          </a:prstGeom>
          <a:solidFill>
            <a:srgbClr val="FF0000"/>
          </a:solidFill>
        </p:spPr>
        <p:txBody>
          <a:bodyPr wrap="square" rtlCol="0">
            <a:spAutoFit/>
          </a:bodyPr>
          <a:lstStyle/>
          <a:p>
            <a:r>
              <a:rPr lang="en-US" dirty="0" smtClean="0">
                <a:solidFill>
                  <a:schemeClr val="bg1"/>
                </a:solidFill>
              </a:rPr>
              <a:t>Computation time : 594 hour</a:t>
            </a:r>
            <a:endParaRPr lang="en-US" dirty="0">
              <a:solidFill>
                <a:schemeClr val="bg1"/>
              </a:solidFill>
            </a:endParaRPr>
          </a:p>
        </p:txBody>
      </p:sp>
      <p:sp>
        <p:nvSpPr>
          <p:cNvPr id="10" name="TextBox 9"/>
          <p:cNvSpPr txBox="1"/>
          <p:nvPr/>
        </p:nvSpPr>
        <p:spPr>
          <a:xfrm>
            <a:off x="5602792" y="5816320"/>
            <a:ext cx="2895600" cy="381000"/>
          </a:xfrm>
          <a:prstGeom prst="rect">
            <a:avLst/>
          </a:prstGeom>
          <a:solidFill>
            <a:srgbClr val="33CC33"/>
          </a:solidFill>
        </p:spPr>
        <p:txBody>
          <a:bodyPr wrap="square" rtlCol="0">
            <a:spAutoFit/>
          </a:bodyPr>
          <a:lstStyle/>
          <a:p>
            <a:r>
              <a:rPr lang="en-US" dirty="0" smtClean="0">
                <a:solidFill>
                  <a:schemeClr val="bg1"/>
                </a:solidFill>
              </a:rPr>
              <a:t>Computation time : 6 hours</a:t>
            </a:r>
            <a:endParaRPr lang="en-US" dirty="0">
              <a:solidFill>
                <a:schemeClr val="bg1"/>
              </a:solidFill>
            </a:endParaRP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8"/>
                                        </p:tgtEl>
                                        <p:attrNameLst>
                                          <p:attrName>style.visibility</p:attrName>
                                        </p:attrNameLst>
                                      </p:cBhvr>
                                      <p:to>
                                        <p:strVal val="hidden"/>
                                      </p:to>
                                    </p:set>
                                  </p:childTnLst>
                                </p:cTn>
                              </p:par>
                              <p:par>
                                <p:cTn id="15" presetID="1" presetClass="exit" presetSubtype="0" fill="hold" grpId="1" nodeType="withEffect">
                                  <p:stCondLst>
                                    <p:cond delay="0"/>
                                  </p:stCondLst>
                                  <p:childTnLst>
                                    <p:set>
                                      <p:cBhvr>
                                        <p:cTn id="16" dur="1" fill="hold">
                                          <p:stCondLst>
                                            <p:cond delay="0"/>
                                          </p:stCondLst>
                                        </p:cTn>
                                        <p:tgtEl>
                                          <p:spTgt spid="9"/>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eismic-2l.jpg"/>
          <p:cNvPicPr>
            <a:picLocks noChangeAspect="1"/>
          </p:cNvPicPr>
          <p:nvPr/>
        </p:nvPicPr>
        <p:blipFill>
          <a:blip r:embed="rId3">
            <a:clrChange>
              <a:clrFrom>
                <a:srgbClr val="FFFFFF"/>
              </a:clrFrom>
              <a:clrTo>
                <a:srgbClr val="FFFFFF">
                  <a:alpha val="0"/>
                </a:srgbClr>
              </a:clrTo>
            </a:clrChange>
            <a:lum bright="-100000" contrast="40000"/>
          </a:blip>
          <a:stretch>
            <a:fillRect/>
          </a:stretch>
        </p:blipFill>
        <p:spPr>
          <a:xfrm>
            <a:off x="0" y="0"/>
            <a:ext cx="9144000" cy="6858000"/>
          </a:xfrm>
          <a:prstGeom prst="rect">
            <a:avLst/>
          </a:prstGeom>
          <a:ln>
            <a:noFill/>
          </a:ln>
          <a:effectLst>
            <a:softEdge rad="31750"/>
          </a:effectLst>
          <a:scene3d>
            <a:camera prst="orthographicFront">
              <a:rot lat="0" lon="0" rev="0"/>
            </a:camera>
            <a:lightRig rig="chilly" dir="t">
              <a:rot lat="0" lon="0" rev="18480000"/>
            </a:lightRig>
          </a:scene3d>
          <a:sp3d prstMaterial="clear">
            <a:bevelT h="63500"/>
          </a:sp3d>
        </p:spPr>
      </p:pic>
      <p:cxnSp>
        <p:nvCxnSpPr>
          <p:cNvPr id="5" name="Straight Connector 4"/>
          <p:cNvCxnSpPr/>
          <p:nvPr/>
        </p:nvCxnSpPr>
        <p:spPr>
          <a:xfrm>
            <a:off x="154578" y="990600"/>
            <a:ext cx="8778240" cy="158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7239000" y="621268"/>
            <a:ext cx="1676400" cy="369332"/>
          </a:xfrm>
          <a:prstGeom prst="rect">
            <a:avLst/>
          </a:prstGeom>
        </p:spPr>
        <p:txBody>
          <a:bodyPr wrap="square">
            <a:spAutoFit/>
          </a:bodyPr>
          <a:lstStyle/>
          <a:p>
            <a:r>
              <a:rPr lang="en-US" dirty="0" smtClean="0">
                <a:latin typeface="Times New Roman" pitchFamily="18" charset="0"/>
                <a:cs typeface="Times New Roman" pitchFamily="18" charset="0"/>
              </a:rPr>
              <a:t>MBCDS stack</a:t>
            </a:r>
            <a:endParaRPr lang="en-US" dirty="0"/>
          </a:p>
        </p:txBody>
      </p:sp>
      <p:sp>
        <p:nvSpPr>
          <p:cNvPr id="8" name="TextBox 7"/>
          <p:cNvSpPr txBox="1"/>
          <p:nvPr/>
        </p:nvSpPr>
        <p:spPr>
          <a:xfrm>
            <a:off x="228600" y="533400"/>
            <a:ext cx="3048000" cy="461665"/>
          </a:xfrm>
          <a:prstGeom prst="rect">
            <a:avLst/>
          </a:prstGeom>
          <a:noFill/>
        </p:spPr>
        <p:txBody>
          <a:bodyPr wrap="square" rtlCol="0">
            <a:spAutoFit/>
          </a:bodyPr>
          <a:lstStyle/>
          <a:p>
            <a:r>
              <a:rPr lang="en-US" sz="2400" dirty="0" smtClean="0">
                <a:latin typeface="Times New Roman" pitchFamily="18" charset="0"/>
                <a:cs typeface="Times New Roman" pitchFamily="18" charset="0"/>
              </a:rPr>
              <a:t>  Overview</a:t>
            </a:r>
            <a:endParaRPr lang="en-US" sz="2400" dirty="0"/>
          </a:p>
        </p:txBody>
      </p:sp>
      <p:sp>
        <p:nvSpPr>
          <p:cNvPr id="12" name="TextBox 11"/>
          <p:cNvSpPr txBox="1"/>
          <p:nvPr/>
        </p:nvSpPr>
        <p:spPr>
          <a:xfrm>
            <a:off x="1219200" y="2373868"/>
            <a:ext cx="4419600" cy="369332"/>
          </a:xfrm>
          <a:prstGeom prst="rect">
            <a:avLst/>
          </a:prstGeom>
          <a:noFill/>
        </p:spPr>
        <p:txBody>
          <a:bodyPr wrap="square" rtlCol="0">
            <a:spAutoFit/>
          </a:bodyPr>
          <a:lstStyle/>
          <a:p>
            <a:pPr>
              <a:buFont typeface="Arial" pitchFamily="34" charset="0"/>
              <a:buChar char="•"/>
            </a:pPr>
            <a:r>
              <a:rPr lang="en-US" dirty="0" smtClean="0">
                <a:latin typeface="Times New Roman" pitchFamily="18" charset="0"/>
                <a:cs typeface="Times New Roman" pitchFamily="18" charset="0"/>
              </a:rPr>
              <a:t> Common-Reflection-Surface  (CRS) stack    </a:t>
            </a:r>
          </a:p>
        </p:txBody>
      </p:sp>
      <p:sp>
        <p:nvSpPr>
          <p:cNvPr id="16" name="TextBox 15"/>
          <p:cNvSpPr txBox="1"/>
          <p:nvPr/>
        </p:nvSpPr>
        <p:spPr>
          <a:xfrm>
            <a:off x="228600" y="3912513"/>
            <a:ext cx="4419600" cy="430887"/>
          </a:xfrm>
          <a:prstGeom prst="rect">
            <a:avLst/>
          </a:prstGeom>
          <a:noFill/>
        </p:spPr>
        <p:txBody>
          <a:bodyPr wrap="square" rtlCol="0">
            <a:spAutoFit/>
          </a:bodyPr>
          <a:lstStyle/>
          <a:p>
            <a:pPr>
              <a:buFont typeface="Wingdings" pitchFamily="2" charset="2"/>
              <a:buChar char="Ø"/>
            </a:pPr>
            <a:r>
              <a:rPr lang="en-US" dirty="0" smtClean="0">
                <a:latin typeface="Times New Roman" pitchFamily="18" charset="0"/>
                <a:cs typeface="Times New Roman" pitchFamily="18" charset="0"/>
              </a:rPr>
              <a:t>  </a:t>
            </a:r>
            <a:r>
              <a:rPr lang="en-US" sz="2200" dirty="0" smtClean="0">
                <a:latin typeface="Times New Roman" pitchFamily="18" charset="0"/>
                <a:cs typeface="Times New Roman" pitchFamily="18" charset="0"/>
              </a:rPr>
              <a:t> Forward modeling </a:t>
            </a:r>
          </a:p>
        </p:txBody>
      </p:sp>
      <p:sp>
        <p:nvSpPr>
          <p:cNvPr id="18" name="TextBox 17"/>
          <p:cNvSpPr txBox="1"/>
          <p:nvPr/>
        </p:nvSpPr>
        <p:spPr>
          <a:xfrm>
            <a:off x="228600" y="5486400"/>
            <a:ext cx="4419600" cy="430887"/>
          </a:xfrm>
          <a:prstGeom prst="rect">
            <a:avLst/>
          </a:prstGeom>
          <a:noFill/>
        </p:spPr>
        <p:txBody>
          <a:bodyPr wrap="square" rtlCol="0">
            <a:spAutoFit/>
          </a:bodyPr>
          <a:lstStyle/>
          <a:p>
            <a:pPr>
              <a:buFont typeface="Wingdings" pitchFamily="2" charset="2"/>
              <a:buChar char="Ø"/>
            </a:pPr>
            <a:r>
              <a:rPr lang="en-US" dirty="0" smtClean="0">
                <a:latin typeface="Times New Roman" pitchFamily="18" charset="0"/>
                <a:cs typeface="Times New Roman" pitchFamily="18" charset="0"/>
              </a:rPr>
              <a:t>  </a:t>
            </a:r>
            <a:r>
              <a:rPr lang="en-US" sz="2200" dirty="0" smtClean="0">
                <a:latin typeface="Times New Roman" pitchFamily="18" charset="0"/>
                <a:cs typeface="Times New Roman" pitchFamily="18" charset="0"/>
              </a:rPr>
              <a:t> Implementation  </a:t>
            </a:r>
          </a:p>
        </p:txBody>
      </p:sp>
      <p:sp>
        <p:nvSpPr>
          <p:cNvPr id="19" name="TextBox 18"/>
          <p:cNvSpPr txBox="1"/>
          <p:nvPr/>
        </p:nvSpPr>
        <p:spPr>
          <a:xfrm>
            <a:off x="228600" y="1914763"/>
            <a:ext cx="3962400" cy="430887"/>
          </a:xfrm>
          <a:prstGeom prst="rect">
            <a:avLst/>
          </a:prstGeom>
          <a:noFill/>
        </p:spPr>
        <p:txBody>
          <a:bodyPr wrap="square" rtlCol="0">
            <a:spAutoFit/>
          </a:bodyPr>
          <a:lstStyle/>
          <a:p>
            <a:pPr>
              <a:buFont typeface="Wingdings" pitchFamily="2" charset="2"/>
              <a:buChar char="Ø"/>
            </a:pPr>
            <a:r>
              <a:rPr lang="en-US" dirty="0" smtClean="0">
                <a:latin typeface="Times New Roman" pitchFamily="18" charset="0"/>
                <a:cs typeface="Times New Roman" pitchFamily="18" charset="0"/>
              </a:rPr>
              <a:t>   </a:t>
            </a:r>
            <a:r>
              <a:rPr lang="en-US" sz="2200" dirty="0" smtClean="0">
                <a:latin typeface="Times New Roman" pitchFamily="18" charset="0"/>
                <a:cs typeface="Times New Roman" pitchFamily="18" charset="0"/>
              </a:rPr>
              <a:t>Introduction </a:t>
            </a:r>
            <a:endParaRPr lang="en-US" sz="2400" dirty="0" smtClean="0"/>
          </a:p>
        </p:txBody>
      </p:sp>
      <p:sp>
        <p:nvSpPr>
          <p:cNvPr id="20" name="TextBox 19"/>
          <p:cNvSpPr txBox="1"/>
          <p:nvPr/>
        </p:nvSpPr>
        <p:spPr>
          <a:xfrm>
            <a:off x="228600" y="5969913"/>
            <a:ext cx="4419600" cy="430887"/>
          </a:xfrm>
          <a:prstGeom prst="rect">
            <a:avLst/>
          </a:prstGeom>
          <a:noFill/>
        </p:spPr>
        <p:txBody>
          <a:bodyPr wrap="square" rtlCol="0">
            <a:spAutoFit/>
          </a:bodyPr>
          <a:lstStyle/>
          <a:p>
            <a:pPr>
              <a:buFont typeface="Wingdings" pitchFamily="2" charset="2"/>
              <a:buChar char="Ø"/>
            </a:pPr>
            <a:r>
              <a:rPr lang="en-US" dirty="0" smtClean="0">
                <a:latin typeface="Times New Roman" pitchFamily="18" charset="0"/>
                <a:cs typeface="Times New Roman" pitchFamily="18" charset="0"/>
              </a:rPr>
              <a:t>  </a:t>
            </a:r>
            <a:r>
              <a:rPr lang="en-US" sz="2200" dirty="0" smtClean="0">
                <a:latin typeface="Times New Roman" pitchFamily="18" charset="0"/>
                <a:cs typeface="Times New Roman" pitchFamily="18" charset="0"/>
              </a:rPr>
              <a:t> Summary   </a:t>
            </a:r>
          </a:p>
        </p:txBody>
      </p:sp>
      <p:sp>
        <p:nvSpPr>
          <p:cNvPr id="21" name="TextBox 20"/>
          <p:cNvSpPr txBox="1"/>
          <p:nvPr/>
        </p:nvSpPr>
        <p:spPr>
          <a:xfrm>
            <a:off x="1219200" y="2831068"/>
            <a:ext cx="5410200" cy="369332"/>
          </a:xfrm>
          <a:prstGeom prst="rect">
            <a:avLst/>
          </a:prstGeom>
          <a:noFill/>
        </p:spPr>
        <p:txBody>
          <a:bodyPr wrap="square" rtlCol="0">
            <a:spAutoFit/>
          </a:bodyPr>
          <a:lstStyle/>
          <a:p>
            <a:pPr>
              <a:buFont typeface="Arial" pitchFamily="34" charset="0"/>
              <a:buChar char="•"/>
            </a:pPr>
            <a:r>
              <a:rPr lang="en-US" dirty="0" smtClean="0">
                <a:latin typeface="Times New Roman" pitchFamily="18" charset="0"/>
                <a:cs typeface="Times New Roman" pitchFamily="18" charset="0"/>
              </a:rPr>
              <a:t> extended Common-Reflection-Surface (CRS) stack </a:t>
            </a:r>
          </a:p>
        </p:txBody>
      </p:sp>
      <p:sp>
        <p:nvSpPr>
          <p:cNvPr id="22" name="TextBox 21"/>
          <p:cNvSpPr txBox="1"/>
          <p:nvPr/>
        </p:nvSpPr>
        <p:spPr>
          <a:xfrm>
            <a:off x="1241612" y="3288268"/>
            <a:ext cx="4419600" cy="369332"/>
          </a:xfrm>
          <a:prstGeom prst="rect">
            <a:avLst/>
          </a:prstGeom>
          <a:noFill/>
        </p:spPr>
        <p:txBody>
          <a:bodyPr wrap="square" rtlCol="0">
            <a:spAutoFit/>
          </a:bodyPr>
          <a:lstStyle/>
          <a:p>
            <a:pPr>
              <a:buFont typeface="Arial" pitchFamily="34" charset="0"/>
              <a:buChar char="•"/>
            </a:pPr>
            <a:r>
              <a:rPr lang="en-US" dirty="0" smtClean="0">
                <a:latin typeface="Times New Roman" pitchFamily="18" charset="0"/>
                <a:cs typeface="Times New Roman" pitchFamily="18" charset="0"/>
              </a:rPr>
              <a:t> Common-Diffraction-Surface  (CDS) stack    </a:t>
            </a:r>
          </a:p>
        </p:txBody>
      </p:sp>
      <p:sp>
        <p:nvSpPr>
          <p:cNvPr id="23" name="TextBox 22"/>
          <p:cNvSpPr txBox="1"/>
          <p:nvPr/>
        </p:nvSpPr>
        <p:spPr>
          <a:xfrm>
            <a:off x="1295400" y="4507468"/>
            <a:ext cx="5410200" cy="369332"/>
          </a:xfrm>
          <a:prstGeom prst="rect">
            <a:avLst/>
          </a:prstGeom>
          <a:noFill/>
        </p:spPr>
        <p:txBody>
          <a:bodyPr wrap="square" rtlCol="0">
            <a:spAutoFit/>
          </a:bodyPr>
          <a:lstStyle/>
          <a:p>
            <a:pPr>
              <a:buFont typeface="Arial" pitchFamily="34" charset="0"/>
              <a:buChar char="•"/>
            </a:pPr>
            <a:r>
              <a:rPr lang="en-US" dirty="0" smtClean="0">
                <a:latin typeface="Times New Roman" pitchFamily="18" charset="0"/>
                <a:cs typeface="Times New Roman" pitchFamily="18" charset="0"/>
              </a:rPr>
              <a:t> kinematic ray </a:t>
            </a:r>
            <a:r>
              <a:rPr lang="en-US" dirty="0">
                <a:latin typeface="Times New Roman" pitchFamily="18" charset="0"/>
                <a:cs typeface="Times New Roman" pitchFamily="18" charset="0"/>
              </a:rPr>
              <a:t>t</a:t>
            </a:r>
            <a:r>
              <a:rPr lang="en-US" dirty="0" smtClean="0">
                <a:latin typeface="Times New Roman" pitchFamily="18" charset="0"/>
                <a:cs typeface="Times New Roman" pitchFamily="18" charset="0"/>
              </a:rPr>
              <a:t>racing </a:t>
            </a:r>
          </a:p>
        </p:txBody>
      </p:sp>
      <p:sp>
        <p:nvSpPr>
          <p:cNvPr id="24" name="TextBox 23"/>
          <p:cNvSpPr txBox="1"/>
          <p:nvPr/>
        </p:nvSpPr>
        <p:spPr>
          <a:xfrm>
            <a:off x="1295400" y="4964668"/>
            <a:ext cx="5410200" cy="369332"/>
          </a:xfrm>
          <a:prstGeom prst="rect">
            <a:avLst/>
          </a:prstGeom>
          <a:noFill/>
        </p:spPr>
        <p:txBody>
          <a:bodyPr wrap="square" rtlCol="0">
            <a:spAutoFit/>
          </a:bodyPr>
          <a:lstStyle/>
          <a:p>
            <a:pPr>
              <a:buFont typeface="Arial" pitchFamily="34" charset="0"/>
              <a:buChar char="•"/>
            </a:pPr>
            <a:r>
              <a:rPr lang="en-US" dirty="0" smtClean="0">
                <a:latin typeface="Times New Roman" pitchFamily="18" charset="0"/>
                <a:cs typeface="Times New Roman" pitchFamily="18" charset="0"/>
              </a:rPr>
              <a:t> dynamic ray tracing </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228600" y="1066800"/>
            <a:ext cx="8534400" cy="56197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4" name="Picture 3" descr="seismic-2l.jpg"/>
          <p:cNvPicPr>
            <a:picLocks noChangeAspect="1"/>
          </p:cNvPicPr>
          <p:nvPr/>
        </p:nvPicPr>
        <p:blipFill>
          <a:blip r:embed="rId3">
            <a:clrChange>
              <a:clrFrom>
                <a:srgbClr val="FFFFFF"/>
              </a:clrFrom>
              <a:clrTo>
                <a:srgbClr val="FFFFFF">
                  <a:alpha val="0"/>
                </a:srgbClr>
              </a:clrTo>
            </a:clrChange>
            <a:lum bright="-100000" contrast="-91000"/>
          </a:blip>
          <a:stretch>
            <a:fillRect/>
          </a:stretch>
        </p:blipFill>
        <p:spPr>
          <a:xfrm>
            <a:off x="0" y="0"/>
            <a:ext cx="9144000" cy="6858000"/>
          </a:xfrm>
          <a:prstGeom prst="rect">
            <a:avLst/>
          </a:prstGeom>
          <a:ln>
            <a:noFill/>
          </a:ln>
          <a:effectLst>
            <a:softEdge rad="31750"/>
          </a:effectLst>
          <a:scene3d>
            <a:camera prst="orthographicFront">
              <a:rot lat="0" lon="0" rev="0"/>
            </a:camera>
            <a:lightRig rig="chilly" dir="t">
              <a:rot lat="0" lon="0" rev="18480000"/>
            </a:lightRig>
          </a:scene3d>
          <a:sp3d prstMaterial="clear">
            <a:bevelT h="63500"/>
          </a:sp3d>
        </p:spPr>
      </p:pic>
      <p:cxnSp>
        <p:nvCxnSpPr>
          <p:cNvPr id="3" name="Straight Connector 2"/>
          <p:cNvCxnSpPr/>
          <p:nvPr/>
        </p:nvCxnSpPr>
        <p:spPr>
          <a:xfrm>
            <a:off x="154578" y="990600"/>
            <a:ext cx="8778240" cy="158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Rechteck 9"/>
          <p:cNvSpPr/>
          <p:nvPr/>
        </p:nvSpPr>
        <p:spPr>
          <a:xfrm>
            <a:off x="228600" y="1066800"/>
            <a:ext cx="8534400" cy="56197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5" name="Picture 4" descr="CRSmig.png"/>
          <p:cNvPicPr preferRelativeResize="0">
            <a:picLocks/>
          </p:cNvPicPr>
          <p:nvPr/>
        </p:nvPicPr>
        <p:blipFill>
          <a:blip r:embed="rId4"/>
          <a:stretch>
            <a:fillRect/>
          </a:stretch>
        </p:blipFill>
        <p:spPr>
          <a:xfrm>
            <a:off x="381000" y="1200150"/>
            <a:ext cx="8229600" cy="5486400"/>
          </a:xfrm>
          <a:prstGeom prst="rect">
            <a:avLst/>
          </a:prstGeom>
        </p:spPr>
      </p:pic>
      <p:pic>
        <p:nvPicPr>
          <p:cNvPr id="6" name="Picture 5" descr="DdCDSmig.png"/>
          <p:cNvPicPr preferRelativeResize="0">
            <a:picLocks/>
          </p:cNvPicPr>
          <p:nvPr/>
        </p:nvPicPr>
        <p:blipFill>
          <a:blip r:embed="rId5"/>
          <a:stretch>
            <a:fillRect/>
          </a:stretch>
        </p:blipFill>
        <p:spPr>
          <a:xfrm>
            <a:off x="381000" y="1200150"/>
            <a:ext cx="8229600" cy="5486400"/>
          </a:xfrm>
          <a:prstGeom prst="rect">
            <a:avLst/>
          </a:prstGeom>
        </p:spPr>
      </p:pic>
      <p:pic>
        <p:nvPicPr>
          <p:cNvPr id="7" name="Picture 6" descr="MbCDSmig.png"/>
          <p:cNvPicPr preferRelativeResize="0">
            <a:picLocks/>
          </p:cNvPicPr>
          <p:nvPr/>
        </p:nvPicPr>
        <p:blipFill>
          <a:blip r:embed="rId6"/>
          <a:stretch>
            <a:fillRect/>
          </a:stretch>
        </p:blipFill>
        <p:spPr>
          <a:xfrm>
            <a:off x="381000" y="1200150"/>
            <a:ext cx="8229600" cy="5486400"/>
          </a:xfrm>
          <a:prstGeom prst="rect">
            <a:avLst/>
          </a:prstGeom>
        </p:spPr>
      </p:pic>
      <p:sp>
        <p:nvSpPr>
          <p:cNvPr id="8" name="Rectangle 7"/>
          <p:cNvSpPr/>
          <p:nvPr/>
        </p:nvSpPr>
        <p:spPr>
          <a:xfrm>
            <a:off x="6705600" y="457200"/>
            <a:ext cx="2209800" cy="430887"/>
          </a:xfrm>
          <a:prstGeom prst="rect">
            <a:avLst/>
          </a:prstGeom>
        </p:spPr>
        <p:txBody>
          <a:bodyPr wrap="square">
            <a:spAutoFit/>
          </a:bodyPr>
          <a:lstStyle/>
          <a:p>
            <a:r>
              <a:rPr lang="en-US" sz="2200" dirty="0" smtClean="0">
                <a:latin typeface="Times New Roman" pitchFamily="18" charset="0"/>
                <a:cs typeface="Times New Roman" pitchFamily="18" charset="0"/>
              </a:rPr>
              <a:t>MBCDS stack</a:t>
            </a:r>
            <a:endParaRPr lang="en-US" sz="2200" dirty="0"/>
          </a:p>
        </p:txBody>
      </p:sp>
      <p:sp>
        <p:nvSpPr>
          <p:cNvPr id="9" name="Rectangle 8"/>
          <p:cNvSpPr/>
          <p:nvPr/>
        </p:nvSpPr>
        <p:spPr>
          <a:xfrm>
            <a:off x="4724400" y="457200"/>
            <a:ext cx="2209800" cy="430887"/>
          </a:xfrm>
          <a:prstGeom prst="rect">
            <a:avLst/>
          </a:prstGeom>
        </p:spPr>
        <p:txBody>
          <a:bodyPr wrap="square">
            <a:spAutoFit/>
          </a:bodyPr>
          <a:lstStyle/>
          <a:p>
            <a:r>
              <a:rPr lang="en-US" sz="2200" dirty="0" smtClean="0">
                <a:latin typeface="Times New Roman" pitchFamily="18" charset="0"/>
                <a:cs typeface="Times New Roman" pitchFamily="18" charset="0"/>
              </a:rPr>
              <a:t>Implementation</a:t>
            </a:r>
            <a:endParaRPr lang="en-US" sz="2200" dirty="0"/>
          </a:p>
        </p:txBody>
      </p:sp>
      <p:sp>
        <p:nvSpPr>
          <p:cNvPr id="11" name="Rectangle 10"/>
          <p:cNvSpPr/>
          <p:nvPr/>
        </p:nvSpPr>
        <p:spPr>
          <a:xfrm>
            <a:off x="1066800" y="2590800"/>
            <a:ext cx="2514600" cy="2057400"/>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p:nvSpPr>
        <p:spPr>
          <a:xfrm>
            <a:off x="4343400" y="1752600"/>
            <a:ext cx="2819400" cy="2286000"/>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p:cNvSpPr txBox="1"/>
          <p:nvPr/>
        </p:nvSpPr>
        <p:spPr>
          <a:xfrm>
            <a:off x="2043332" y="2085201"/>
            <a:ext cx="762000" cy="276999"/>
          </a:xfrm>
          <a:prstGeom prst="rect">
            <a:avLst/>
          </a:prstGeom>
          <a:noFill/>
          <a:ln>
            <a:noFill/>
          </a:ln>
        </p:spPr>
        <p:txBody>
          <a:bodyPr wrap="square" rtlCol="0">
            <a:spAutoFit/>
          </a:bodyPr>
          <a:lstStyle/>
          <a:p>
            <a:r>
              <a:rPr lang="en-US" sz="1200" dirty="0" smtClean="0">
                <a:solidFill>
                  <a:schemeClr val="bg1"/>
                </a:solidFill>
                <a:latin typeface="Times New Roman" pitchFamily="18" charset="0"/>
                <a:cs typeface="Times New Roman" pitchFamily="18" charset="0"/>
              </a:rPr>
              <a:t>Faults</a:t>
            </a:r>
            <a:endParaRPr lang="en-US" sz="1200" dirty="0">
              <a:solidFill>
                <a:schemeClr val="bg1"/>
              </a:solidFill>
              <a:latin typeface="Times New Roman" pitchFamily="18" charset="0"/>
              <a:cs typeface="Times New Roman" pitchFamily="18" charset="0"/>
            </a:endParaRPr>
          </a:p>
        </p:txBody>
      </p:sp>
      <p:sp>
        <p:nvSpPr>
          <p:cNvPr id="17" name="TextBox 16"/>
          <p:cNvSpPr txBox="1"/>
          <p:nvPr/>
        </p:nvSpPr>
        <p:spPr>
          <a:xfrm>
            <a:off x="2133600" y="4495800"/>
            <a:ext cx="1371600" cy="276999"/>
          </a:xfrm>
          <a:prstGeom prst="rect">
            <a:avLst/>
          </a:prstGeom>
          <a:noFill/>
          <a:ln>
            <a:noFill/>
          </a:ln>
        </p:spPr>
        <p:txBody>
          <a:bodyPr wrap="square" rtlCol="0">
            <a:spAutoFit/>
          </a:bodyPr>
          <a:lstStyle/>
          <a:p>
            <a:r>
              <a:rPr lang="en-US" sz="1200" dirty="0" smtClean="0">
                <a:solidFill>
                  <a:schemeClr val="bg1"/>
                </a:solidFill>
                <a:latin typeface="Times New Roman" pitchFamily="18" charset="0"/>
                <a:cs typeface="Times New Roman" pitchFamily="18" charset="0"/>
              </a:rPr>
              <a:t>      Diffractors</a:t>
            </a:r>
            <a:endParaRPr lang="en-US" sz="1200" dirty="0">
              <a:solidFill>
                <a:schemeClr val="bg1"/>
              </a:solidFill>
              <a:latin typeface="Times New Roman" pitchFamily="18" charset="0"/>
              <a:cs typeface="Times New Roman" pitchFamily="18" charset="0"/>
            </a:endParaRPr>
          </a:p>
        </p:txBody>
      </p:sp>
      <p:cxnSp>
        <p:nvCxnSpPr>
          <p:cNvPr id="19" name="Straight Arrow Connector 18"/>
          <p:cNvCxnSpPr>
            <a:stCxn id="17" idx="0"/>
          </p:cNvCxnSpPr>
          <p:nvPr/>
        </p:nvCxnSpPr>
        <p:spPr>
          <a:xfrm rot="5400000" flipH="1" flipV="1">
            <a:off x="2584970" y="4185170"/>
            <a:ext cx="545060" cy="76201"/>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17" idx="0"/>
          </p:cNvCxnSpPr>
          <p:nvPr/>
        </p:nvCxnSpPr>
        <p:spPr>
          <a:xfrm rot="16200000" flipV="1">
            <a:off x="2394467" y="4070867"/>
            <a:ext cx="545068" cy="304798"/>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17" idx="0"/>
          </p:cNvCxnSpPr>
          <p:nvPr/>
        </p:nvCxnSpPr>
        <p:spPr>
          <a:xfrm rot="16200000" flipV="1">
            <a:off x="2127767" y="3804167"/>
            <a:ext cx="621268" cy="761998"/>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17" idx="0"/>
          </p:cNvCxnSpPr>
          <p:nvPr/>
        </p:nvCxnSpPr>
        <p:spPr>
          <a:xfrm rot="16200000" flipV="1">
            <a:off x="1861067" y="3537467"/>
            <a:ext cx="621268" cy="1295398"/>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rot="5400000">
            <a:off x="1295400" y="2286000"/>
            <a:ext cx="1066800" cy="1066800"/>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rot="5400000">
            <a:off x="1866900" y="2552700"/>
            <a:ext cx="762000" cy="228600"/>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rot="16200000" flipH="1">
            <a:off x="1899166" y="2749034"/>
            <a:ext cx="1764268" cy="838200"/>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rot="16200000" flipH="1">
            <a:off x="2127766" y="2520434"/>
            <a:ext cx="1307068" cy="838200"/>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stCxn id="17" idx="2"/>
          </p:cNvCxnSpPr>
          <p:nvPr/>
        </p:nvCxnSpPr>
        <p:spPr>
          <a:xfrm rot="5400000">
            <a:off x="2011241" y="4361772"/>
            <a:ext cx="397132" cy="1219186"/>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stCxn id="17" idx="2"/>
          </p:cNvCxnSpPr>
          <p:nvPr/>
        </p:nvCxnSpPr>
        <p:spPr>
          <a:xfrm rot="5400000">
            <a:off x="2239841" y="4666572"/>
            <a:ext cx="473332" cy="685786"/>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stCxn id="17" idx="2"/>
          </p:cNvCxnSpPr>
          <p:nvPr/>
        </p:nvCxnSpPr>
        <p:spPr>
          <a:xfrm rot="5400000">
            <a:off x="2506541" y="4857072"/>
            <a:ext cx="397132" cy="228586"/>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stCxn id="17" idx="2"/>
          </p:cNvCxnSpPr>
          <p:nvPr/>
        </p:nvCxnSpPr>
        <p:spPr>
          <a:xfrm rot="16200000" flipH="1">
            <a:off x="2658936" y="4933263"/>
            <a:ext cx="397129" cy="76200"/>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a:stCxn id="17" idx="2"/>
          </p:cNvCxnSpPr>
          <p:nvPr/>
        </p:nvCxnSpPr>
        <p:spPr>
          <a:xfrm rot="16200000" flipH="1">
            <a:off x="2849436" y="4742763"/>
            <a:ext cx="473329" cy="533400"/>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6"/>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xit" presetSubtype="0" fill="hold" nodeType="withEffect">
                                  <p:stCondLst>
                                    <p:cond delay="0"/>
                                  </p:stCondLst>
                                  <p:childTnLst>
                                    <p:set>
                                      <p:cBhvr>
                                        <p:cTn id="20" dur="1" fill="hold">
                                          <p:stCondLst>
                                            <p:cond delay="0"/>
                                          </p:stCondLst>
                                        </p:cTn>
                                        <p:tgtEl>
                                          <p:spTgt spid="23"/>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24"/>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26"/>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25"/>
                                        </p:tgtEl>
                                        <p:attrNameLst>
                                          <p:attrName>style.visibility</p:attrName>
                                        </p:attrNameLst>
                                      </p:cBhvr>
                                      <p:to>
                                        <p:strVal val="hidden"/>
                                      </p:to>
                                    </p:set>
                                  </p:childTnLst>
                                </p:cTn>
                              </p:par>
                              <p:par>
                                <p:cTn id="27" presetID="1" presetClass="exit"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19"/>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20"/>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21"/>
                                        </p:tgtEl>
                                        <p:attrNameLst>
                                          <p:attrName>style.visibility</p:attrName>
                                        </p:attrNameLst>
                                      </p:cBhvr>
                                      <p:to>
                                        <p:strVal val="hidden"/>
                                      </p:to>
                                    </p:set>
                                  </p:childTnLst>
                                </p:cTn>
                              </p:par>
                              <p:par>
                                <p:cTn id="35" presetID="1" presetClass="exit" presetSubtype="0" fill="hold" nodeType="withEffect">
                                  <p:stCondLst>
                                    <p:cond delay="0"/>
                                  </p:stCondLst>
                                  <p:childTnLst>
                                    <p:set>
                                      <p:cBhvr>
                                        <p:cTn id="36" dur="1" fill="hold">
                                          <p:stCondLst>
                                            <p:cond delay="0"/>
                                          </p:stCondLst>
                                        </p:cTn>
                                        <p:tgtEl>
                                          <p:spTgt spid="22"/>
                                        </p:tgtEl>
                                        <p:attrNameLst>
                                          <p:attrName>style.visibility</p:attrName>
                                        </p:attrNameLst>
                                      </p:cBhvr>
                                      <p:to>
                                        <p:strVal val="hidden"/>
                                      </p:to>
                                    </p:set>
                                  </p:childTnLst>
                                </p:cTn>
                              </p:par>
                              <p:par>
                                <p:cTn id="37" presetID="1" presetClass="exit" presetSubtype="0" fill="hold" grpId="0" nodeType="withEffect">
                                  <p:stCondLst>
                                    <p:cond delay="0"/>
                                  </p:stCondLst>
                                  <p:childTnLst>
                                    <p:set>
                                      <p:cBhvr>
                                        <p:cTn id="38" dur="1" fill="hold">
                                          <p:stCondLst>
                                            <p:cond delay="0"/>
                                          </p:stCondLst>
                                        </p:cTn>
                                        <p:tgtEl>
                                          <p:spTgt spid="17"/>
                                        </p:tgtEl>
                                        <p:attrNameLst>
                                          <p:attrName>style.visibility</p:attrName>
                                        </p:attrNameLst>
                                      </p:cBhvr>
                                      <p:to>
                                        <p:strVal val="hidden"/>
                                      </p:to>
                                    </p:set>
                                  </p:childTnLst>
                                </p:cTn>
                              </p:par>
                              <p:par>
                                <p:cTn id="39" presetID="1" presetClass="exit" presetSubtype="0" fill="hold" nodeType="withEffect">
                                  <p:stCondLst>
                                    <p:cond delay="0"/>
                                  </p:stCondLst>
                                  <p:childTnLst>
                                    <p:set>
                                      <p:cBhvr>
                                        <p:cTn id="40" dur="1" fill="hold">
                                          <p:stCondLst>
                                            <p:cond delay="0"/>
                                          </p:stCondLst>
                                        </p:cTn>
                                        <p:tgtEl>
                                          <p:spTgt spid="27"/>
                                        </p:tgtEl>
                                        <p:attrNameLst>
                                          <p:attrName>style.visibility</p:attrName>
                                        </p:attrNameLst>
                                      </p:cBhvr>
                                      <p:to>
                                        <p:strVal val="hidden"/>
                                      </p:to>
                                    </p:set>
                                  </p:childTnLst>
                                </p:cTn>
                              </p:par>
                              <p:par>
                                <p:cTn id="41" presetID="1" presetClass="exit" presetSubtype="0" fill="hold" nodeType="withEffect">
                                  <p:stCondLst>
                                    <p:cond delay="0"/>
                                  </p:stCondLst>
                                  <p:childTnLst>
                                    <p:set>
                                      <p:cBhvr>
                                        <p:cTn id="42" dur="1" fill="hold">
                                          <p:stCondLst>
                                            <p:cond delay="0"/>
                                          </p:stCondLst>
                                        </p:cTn>
                                        <p:tgtEl>
                                          <p:spTgt spid="28"/>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29"/>
                                        </p:tgtEl>
                                        <p:attrNameLst>
                                          <p:attrName>style.visibility</p:attrName>
                                        </p:attrNameLst>
                                      </p:cBhvr>
                                      <p:to>
                                        <p:strVal val="hidden"/>
                                      </p:to>
                                    </p:set>
                                  </p:childTnLst>
                                </p:cTn>
                              </p:par>
                              <p:par>
                                <p:cTn id="45" presetID="1" presetClass="exit" presetSubtype="0" fill="hold" nodeType="withEffect">
                                  <p:stCondLst>
                                    <p:cond delay="0"/>
                                  </p:stCondLst>
                                  <p:childTnLst>
                                    <p:set>
                                      <p:cBhvr>
                                        <p:cTn id="46" dur="1" fill="hold">
                                          <p:stCondLst>
                                            <p:cond delay="0"/>
                                          </p:stCondLst>
                                        </p:cTn>
                                        <p:tgtEl>
                                          <p:spTgt spid="30"/>
                                        </p:tgtEl>
                                        <p:attrNameLst>
                                          <p:attrName>style.visibility</p:attrName>
                                        </p:attrNameLst>
                                      </p:cBhvr>
                                      <p:to>
                                        <p:strVal val="hidden"/>
                                      </p:to>
                                    </p:set>
                                  </p:childTnLst>
                                </p:cTn>
                              </p:par>
                              <p:par>
                                <p:cTn id="47" presetID="1" presetClass="exit" presetSubtype="0" fill="hold" nodeType="withEffect">
                                  <p:stCondLst>
                                    <p:cond delay="0"/>
                                  </p:stCondLst>
                                  <p:childTnLst>
                                    <p:set>
                                      <p:cBhvr>
                                        <p:cTn id="48" dur="1" fill="hold">
                                          <p:stCondLst>
                                            <p:cond delay="0"/>
                                          </p:stCondLst>
                                        </p:cTn>
                                        <p:tgtEl>
                                          <p:spTgt spid="31"/>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6" grpId="0"/>
      <p:bldP spid="1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eismic-2l.jpg"/>
          <p:cNvPicPr>
            <a:picLocks noChangeAspect="1"/>
          </p:cNvPicPr>
          <p:nvPr/>
        </p:nvPicPr>
        <p:blipFill>
          <a:blip r:embed="rId3">
            <a:clrChange>
              <a:clrFrom>
                <a:srgbClr val="FFFFFF"/>
              </a:clrFrom>
              <a:clrTo>
                <a:srgbClr val="FFFFFF">
                  <a:alpha val="0"/>
                </a:srgbClr>
              </a:clrTo>
            </a:clrChange>
            <a:lum bright="-100000" contrast="-91000"/>
          </a:blip>
          <a:stretch>
            <a:fillRect/>
          </a:stretch>
        </p:blipFill>
        <p:spPr>
          <a:xfrm>
            <a:off x="0" y="0"/>
            <a:ext cx="9144000" cy="6858000"/>
          </a:xfrm>
          <a:prstGeom prst="rect">
            <a:avLst/>
          </a:prstGeom>
          <a:ln>
            <a:noFill/>
          </a:ln>
          <a:effectLst>
            <a:softEdge rad="31750"/>
          </a:effectLst>
          <a:scene3d>
            <a:camera prst="orthographicFront">
              <a:rot lat="0" lon="0" rev="0"/>
            </a:camera>
            <a:lightRig rig="chilly" dir="t">
              <a:rot lat="0" lon="0" rev="18480000"/>
            </a:lightRig>
          </a:scene3d>
          <a:sp3d prstMaterial="clear">
            <a:bevelT h="63500"/>
          </a:sp3d>
        </p:spPr>
      </p:pic>
      <p:pic>
        <p:nvPicPr>
          <p:cNvPr id="7" name="Picture 6" descr="CRSmig.png"/>
          <p:cNvPicPr preferRelativeResize="0">
            <a:picLocks/>
          </p:cNvPicPr>
          <p:nvPr/>
        </p:nvPicPr>
        <p:blipFill>
          <a:blip r:embed="rId4"/>
          <a:stretch>
            <a:fillRect/>
          </a:stretch>
        </p:blipFill>
        <p:spPr>
          <a:xfrm>
            <a:off x="188976" y="2435352"/>
            <a:ext cx="4320990" cy="3352800"/>
          </a:xfrm>
          <a:prstGeom prst="rect">
            <a:avLst/>
          </a:prstGeom>
        </p:spPr>
      </p:pic>
      <p:pic>
        <p:nvPicPr>
          <p:cNvPr id="8" name="Picture 7" descr="DdCDSmig.png"/>
          <p:cNvPicPr preferRelativeResize="0">
            <a:picLocks/>
          </p:cNvPicPr>
          <p:nvPr/>
        </p:nvPicPr>
        <p:blipFill>
          <a:blip r:embed="rId5"/>
          <a:stretch>
            <a:fillRect/>
          </a:stretch>
        </p:blipFill>
        <p:spPr>
          <a:xfrm>
            <a:off x="4835562" y="2435352"/>
            <a:ext cx="4091496" cy="3352800"/>
          </a:xfrm>
          <a:prstGeom prst="rect">
            <a:avLst/>
          </a:prstGeom>
        </p:spPr>
      </p:pic>
      <p:pic>
        <p:nvPicPr>
          <p:cNvPr id="9" name="Picture 8" descr="MbCDSmig.png"/>
          <p:cNvPicPr preferRelativeResize="0">
            <a:picLocks/>
          </p:cNvPicPr>
          <p:nvPr/>
        </p:nvPicPr>
        <p:blipFill>
          <a:blip r:embed="rId6"/>
          <a:stretch>
            <a:fillRect/>
          </a:stretch>
        </p:blipFill>
        <p:spPr>
          <a:xfrm>
            <a:off x="9252654" y="2435352"/>
            <a:ext cx="4325112" cy="3355848"/>
          </a:xfrm>
          <a:prstGeom prst="rect">
            <a:avLst/>
          </a:prstGeom>
        </p:spPr>
      </p:pic>
      <p:sp>
        <p:nvSpPr>
          <p:cNvPr id="10" name="TextBox 9"/>
          <p:cNvSpPr txBox="1"/>
          <p:nvPr/>
        </p:nvSpPr>
        <p:spPr>
          <a:xfrm>
            <a:off x="1295400" y="5943600"/>
            <a:ext cx="2286000" cy="369332"/>
          </a:xfrm>
          <a:prstGeom prst="rect">
            <a:avLst/>
          </a:prstGeom>
          <a:noFill/>
        </p:spPr>
        <p:txBody>
          <a:bodyPr wrap="square" rtlCol="0">
            <a:spAutoFit/>
          </a:bodyPr>
          <a:lstStyle/>
          <a:p>
            <a:r>
              <a:rPr lang="en-US" dirty="0" err="1">
                <a:latin typeface="Times New Roman" pitchFamily="18" charset="0"/>
                <a:cs typeface="Times New Roman" pitchFamily="18" charset="0"/>
              </a:rPr>
              <a:t>p</a:t>
            </a:r>
            <a:r>
              <a:rPr lang="en-US" dirty="0" err="1" smtClean="0">
                <a:latin typeface="Times New Roman" pitchFamily="18" charset="0"/>
                <a:cs typeface="Times New Roman" pitchFamily="18" charset="0"/>
              </a:rPr>
              <a:t>ostSDM</a:t>
            </a:r>
            <a:r>
              <a:rPr lang="en-US" dirty="0" smtClean="0">
                <a:latin typeface="Times New Roman" pitchFamily="18" charset="0"/>
                <a:cs typeface="Times New Roman" pitchFamily="18" charset="0"/>
              </a:rPr>
              <a:t> of CRS</a:t>
            </a:r>
            <a:endParaRPr lang="en-US" dirty="0">
              <a:latin typeface="Times New Roman" pitchFamily="18" charset="0"/>
              <a:cs typeface="Times New Roman" pitchFamily="18" charset="0"/>
            </a:endParaRPr>
          </a:p>
        </p:txBody>
      </p:sp>
      <p:sp>
        <p:nvSpPr>
          <p:cNvPr id="11" name="TextBox 10"/>
          <p:cNvSpPr txBox="1"/>
          <p:nvPr/>
        </p:nvSpPr>
        <p:spPr>
          <a:xfrm>
            <a:off x="5334000" y="6031468"/>
            <a:ext cx="3200400" cy="369332"/>
          </a:xfrm>
          <a:prstGeom prst="rect">
            <a:avLst/>
          </a:prstGeom>
          <a:noFill/>
        </p:spPr>
        <p:txBody>
          <a:bodyPr wrap="square" rtlCol="0">
            <a:spAutoFit/>
          </a:bodyPr>
          <a:lstStyle/>
          <a:p>
            <a:r>
              <a:rPr lang="en-US" dirty="0" err="1">
                <a:latin typeface="Times New Roman" pitchFamily="18" charset="0"/>
                <a:cs typeface="Times New Roman" pitchFamily="18" charset="0"/>
              </a:rPr>
              <a:t>p</a:t>
            </a:r>
            <a:r>
              <a:rPr lang="en-US" dirty="0" err="1" smtClean="0">
                <a:latin typeface="Times New Roman" pitchFamily="18" charset="0"/>
                <a:cs typeface="Times New Roman" pitchFamily="18" charset="0"/>
              </a:rPr>
              <a:t>ostSDM</a:t>
            </a:r>
            <a:r>
              <a:rPr lang="en-US" dirty="0" smtClean="0">
                <a:latin typeface="Times New Roman" pitchFamily="18" charset="0"/>
                <a:cs typeface="Times New Roman" pitchFamily="18" charset="0"/>
              </a:rPr>
              <a:t> of data-driven CDS</a:t>
            </a:r>
            <a:endParaRPr lang="en-US" dirty="0">
              <a:latin typeface="Times New Roman" pitchFamily="18" charset="0"/>
              <a:cs typeface="Times New Roman" pitchFamily="18" charset="0"/>
            </a:endParaRPr>
          </a:p>
        </p:txBody>
      </p:sp>
      <p:sp>
        <p:nvSpPr>
          <p:cNvPr id="12" name="TextBox 11"/>
          <p:cNvSpPr txBox="1"/>
          <p:nvPr/>
        </p:nvSpPr>
        <p:spPr>
          <a:xfrm>
            <a:off x="9753600" y="6019800"/>
            <a:ext cx="3200400" cy="369332"/>
          </a:xfrm>
          <a:prstGeom prst="rect">
            <a:avLst/>
          </a:prstGeom>
          <a:noFill/>
        </p:spPr>
        <p:txBody>
          <a:bodyPr wrap="square" rtlCol="0">
            <a:spAutoFit/>
          </a:bodyPr>
          <a:lstStyle/>
          <a:p>
            <a:r>
              <a:rPr lang="en-US" dirty="0" err="1">
                <a:latin typeface="Times New Roman" pitchFamily="18" charset="0"/>
                <a:cs typeface="Times New Roman" pitchFamily="18" charset="0"/>
              </a:rPr>
              <a:t>p</a:t>
            </a:r>
            <a:r>
              <a:rPr lang="en-US" dirty="0" err="1" smtClean="0">
                <a:latin typeface="Times New Roman" pitchFamily="18" charset="0"/>
                <a:cs typeface="Times New Roman" pitchFamily="18" charset="0"/>
              </a:rPr>
              <a:t>ostSDM</a:t>
            </a:r>
            <a:r>
              <a:rPr lang="en-US" dirty="0" smtClean="0">
                <a:latin typeface="Times New Roman" pitchFamily="18" charset="0"/>
                <a:cs typeface="Times New Roman" pitchFamily="18" charset="0"/>
              </a:rPr>
              <a:t> of  model-based CDS</a:t>
            </a:r>
            <a:endParaRPr lang="en-US" dirty="0">
              <a:latin typeface="Times New Roman" pitchFamily="18" charset="0"/>
              <a:cs typeface="Times New Roman" pitchFamily="18" charset="0"/>
            </a:endParaRPr>
          </a:p>
        </p:txBody>
      </p:sp>
      <p:cxnSp>
        <p:nvCxnSpPr>
          <p:cNvPr id="47" name="Straight Connector 46"/>
          <p:cNvCxnSpPr/>
          <p:nvPr/>
        </p:nvCxnSpPr>
        <p:spPr>
          <a:xfrm>
            <a:off x="154578" y="990600"/>
            <a:ext cx="8778240" cy="158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8" name="Rectangle 47"/>
          <p:cNvSpPr/>
          <p:nvPr/>
        </p:nvSpPr>
        <p:spPr>
          <a:xfrm>
            <a:off x="6705600" y="457200"/>
            <a:ext cx="2209800" cy="430887"/>
          </a:xfrm>
          <a:prstGeom prst="rect">
            <a:avLst/>
          </a:prstGeom>
        </p:spPr>
        <p:txBody>
          <a:bodyPr wrap="square">
            <a:spAutoFit/>
          </a:bodyPr>
          <a:lstStyle/>
          <a:p>
            <a:r>
              <a:rPr lang="en-US" sz="2200" dirty="0" smtClean="0">
                <a:latin typeface="Times New Roman" pitchFamily="18" charset="0"/>
                <a:cs typeface="Times New Roman" pitchFamily="18" charset="0"/>
              </a:rPr>
              <a:t>MBCDS stack</a:t>
            </a:r>
            <a:endParaRPr lang="en-US" sz="2200" dirty="0"/>
          </a:p>
        </p:txBody>
      </p:sp>
      <p:sp>
        <p:nvSpPr>
          <p:cNvPr id="49" name="Rectangle 48"/>
          <p:cNvSpPr/>
          <p:nvPr/>
        </p:nvSpPr>
        <p:spPr>
          <a:xfrm>
            <a:off x="4724400" y="457200"/>
            <a:ext cx="2209800" cy="430887"/>
          </a:xfrm>
          <a:prstGeom prst="rect">
            <a:avLst/>
          </a:prstGeom>
        </p:spPr>
        <p:txBody>
          <a:bodyPr wrap="square">
            <a:spAutoFit/>
          </a:bodyPr>
          <a:lstStyle/>
          <a:p>
            <a:r>
              <a:rPr lang="en-US" sz="2200" dirty="0" smtClean="0">
                <a:latin typeface="Times New Roman" pitchFamily="18" charset="0"/>
                <a:cs typeface="Times New Roman" pitchFamily="18" charset="0"/>
              </a:rPr>
              <a:t>Implementation</a:t>
            </a:r>
            <a:endParaRPr lang="en-US" sz="2200" dirty="0"/>
          </a:p>
        </p:txBody>
      </p:sp>
      <p:sp>
        <p:nvSpPr>
          <p:cNvPr id="50" name="TextBox 49"/>
          <p:cNvSpPr txBox="1"/>
          <p:nvPr/>
        </p:nvSpPr>
        <p:spPr>
          <a:xfrm>
            <a:off x="457200" y="970504"/>
            <a:ext cx="7162800" cy="461665"/>
          </a:xfrm>
          <a:prstGeom prst="rect">
            <a:avLst/>
          </a:prstGeom>
          <a:noFill/>
        </p:spPr>
        <p:txBody>
          <a:bodyPr wrap="square" rtlCol="0">
            <a:spAutoFit/>
          </a:bodyPr>
          <a:lstStyle/>
          <a:p>
            <a:pPr>
              <a:buFont typeface="Wingdings" pitchFamily="2" charset="2"/>
              <a:buChar char="Ø"/>
            </a:pP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postSDM</a:t>
            </a:r>
            <a:r>
              <a:rPr lang="en-US" sz="2400" b="1" dirty="0" smtClean="0">
                <a:latin typeface="Times New Roman" pitchFamily="18" charset="0"/>
                <a:cs typeface="Times New Roman" pitchFamily="18" charset="0"/>
              </a:rPr>
              <a:t> sections:  </a:t>
            </a:r>
            <a:endParaRPr lang="en-US" sz="2400" b="1" dirty="0">
              <a:latin typeface="Times New Roman" pitchFamily="18" charset="0"/>
              <a:cs typeface="Times New Roman" pitchFamily="18" charset="0"/>
            </a:endParaRPr>
          </a:p>
        </p:txBody>
      </p:sp>
      <p:sp>
        <p:nvSpPr>
          <p:cNvPr id="51" name="Bent-Up Arrow 50"/>
          <p:cNvSpPr/>
          <p:nvPr/>
        </p:nvSpPr>
        <p:spPr>
          <a:xfrm rot="5400000">
            <a:off x="977900" y="1407754"/>
            <a:ext cx="304800" cy="304800"/>
          </a:xfrm>
          <a:prstGeom prst="bentUpArrow">
            <a:avLst>
              <a:gd name="adj1" fmla="val 12879"/>
              <a:gd name="adj2" fmla="val 20455"/>
              <a:gd name="adj3" fmla="val 25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140E68"/>
                </a:solidFill>
              </a:rPr>
              <a:t>            </a:t>
            </a:r>
            <a:endParaRPr lang="en-US" dirty="0">
              <a:solidFill>
                <a:srgbClr val="140E68"/>
              </a:solidFill>
            </a:endParaRPr>
          </a:p>
        </p:txBody>
      </p:sp>
      <p:sp>
        <p:nvSpPr>
          <p:cNvPr id="52" name="TextBox 51"/>
          <p:cNvSpPr txBox="1"/>
          <p:nvPr/>
        </p:nvSpPr>
        <p:spPr>
          <a:xfrm>
            <a:off x="1295400" y="1428690"/>
            <a:ext cx="5334000" cy="400110"/>
          </a:xfrm>
          <a:prstGeom prst="rect">
            <a:avLst/>
          </a:prstGeom>
          <a:noFill/>
        </p:spPr>
        <p:txBody>
          <a:bodyPr wrap="square" rtlCol="0">
            <a:spAutoFit/>
          </a:bodyPr>
          <a:lstStyle/>
          <a:p>
            <a:r>
              <a:rPr lang="en-US" sz="2000" dirty="0">
                <a:latin typeface="Times New Roman" pitchFamily="18" charset="0"/>
                <a:cs typeface="Times New Roman" pitchFamily="18" charset="0"/>
              </a:rPr>
              <a:t>l</a:t>
            </a:r>
            <a:r>
              <a:rPr lang="en-US" sz="2000" dirty="0" smtClean="0">
                <a:latin typeface="Times New Roman" pitchFamily="18" charset="0"/>
                <a:cs typeface="Times New Roman" pitchFamily="18" charset="0"/>
              </a:rPr>
              <a:t>eft part </a:t>
            </a:r>
            <a:endParaRPr lang="en-US" sz="2000" dirty="0">
              <a:latin typeface="Times New Roman" pitchFamily="18" charset="0"/>
              <a:cs typeface="Times New Roman" pitchFamily="18" charset="0"/>
            </a:endParaRP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nodeType="clickEffect">
                                  <p:stCondLst>
                                    <p:cond delay="0"/>
                                  </p:stCondLst>
                                  <p:childTnLst>
                                    <p:animMotion origin="layout" path="M 4.72222E-6 2.04986E-6 L -0.60539 -0.01108 " pathEditMode="relative" rAng="0" ptsTypes="AA">
                                      <p:cBhvr>
                                        <p:cTn id="6" dur="1000" fill="hold"/>
                                        <p:tgtEl>
                                          <p:spTgt spid="7"/>
                                        </p:tgtEl>
                                        <p:attrNameLst>
                                          <p:attrName>ppt_x</p:attrName>
                                          <p:attrName>ppt_y</p:attrName>
                                        </p:attrNameLst>
                                      </p:cBhvr>
                                      <p:rCtr x="-303" y="-6"/>
                                    </p:animMotion>
                                  </p:childTnLst>
                                </p:cTn>
                              </p:par>
                              <p:par>
                                <p:cTn id="7" presetID="35" presetClass="path" presetSubtype="0" accel="50000" decel="50000" fill="hold" nodeType="withEffect">
                                  <p:stCondLst>
                                    <p:cond delay="0"/>
                                  </p:stCondLst>
                                  <p:childTnLst>
                                    <p:animMotion origin="layout" path="M 2.77778E-6 2.04986E-6 L -0.5066 2.04986E-6 " pathEditMode="relative" rAng="0" ptsTypes="AA">
                                      <p:cBhvr>
                                        <p:cTn id="8" dur="1000" fill="hold"/>
                                        <p:tgtEl>
                                          <p:spTgt spid="8"/>
                                        </p:tgtEl>
                                        <p:attrNameLst>
                                          <p:attrName>ppt_x</p:attrName>
                                          <p:attrName>ppt_y</p:attrName>
                                        </p:attrNameLst>
                                      </p:cBhvr>
                                      <p:rCtr x="-253" y="0"/>
                                    </p:animMotion>
                                  </p:childTnLst>
                                </p:cTn>
                              </p:par>
                              <p:par>
                                <p:cTn id="9" presetID="35" presetClass="path" presetSubtype="0" accel="50000" decel="50000" fill="hold" nodeType="withEffect">
                                  <p:stCondLst>
                                    <p:cond delay="0"/>
                                  </p:stCondLst>
                                  <p:childTnLst>
                                    <p:animMotion origin="layout" path="M 0.00122 -0.00046 L -0.50399 -0.00023 " pathEditMode="relative" rAng="0" ptsTypes="AA">
                                      <p:cBhvr>
                                        <p:cTn id="10" dur="1000" fill="hold"/>
                                        <p:tgtEl>
                                          <p:spTgt spid="9"/>
                                        </p:tgtEl>
                                        <p:attrNameLst>
                                          <p:attrName>ppt_x</p:attrName>
                                          <p:attrName>ppt_y</p:attrName>
                                        </p:attrNameLst>
                                      </p:cBhvr>
                                      <p:rCtr x="-253" y="0"/>
                                    </p:animMotion>
                                  </p:childTnLst>
                                </p:cTn>
                              </p:par>
                              <p:par>
                                <p:cTn id="11" presetID="35" presetClass="path" presetSubtype="0" accel="50000" decel="50000" fill="hold" grpId="0" nodeType="withEffect">
                                  <p:stCondLst>
                                    <p:cond delay="0"/>
                                  </p:stCondLst>
                                  <p:childTnLst>
                                    <p:animMotion origin="layout" path="M 3.33333E-6 1.48148E-6 L -0.625 -0.00463 " pathEditMode="relative" rAng="0" ptsTypes="AA">
                                      <p:cBhvr>
                                        <p:cTn id="12" dur="1000" fill="hold"/>
                                        <p:tgtEl>
                                          <p:spTgt spid="10"/>
                                        </p:tgtEl>
                                        <p:attrNameLst>
                                          <p:attrName>ppt_x</p:attrName>
                                          <p:attrName>ppt_y</p:attrName>
                                        </p:attrNameLst>
                                      </p:cBhvr>
                                      <p:rCtr x="-313" y="-2"/>
                                    </p:animMotion>
                                  </p:childTnLst>
                                </p:cTn>
                              </p:par>
                              <p:par>
                                <p:cTn id="13" presetID="35" presetClass="path" presetSubtype="0" accel="50000" decel="50000" fill="hold" grpId="0" nodeType="withEffect">
                                  <p:stCondLst>
                                    <p:cond delay="0"/>
                                  </p:stCondLst>
                                  <p:childTnLst>
                                    <p:animMotion origin="layout" path="M 0 0 L -0.51493 0 " pathEditMode="relative" rAng="0" ptsTypes="AA">
                                      <p:cBhvr>
                                        <p:cTn id="14" dur="1000" fill="hold"/>
                                        <p:tgtEl>
                                          <p:spTgt spid="11"/>
                                        </p:tgtEl>
                                        <p:attrNameLst>
                                          <p:attrName>ppt_x</p:attrName>
                                          <p:attrName>ppt_y</p:attrName>
                                        </p:attrNameLst>
                                      </p:cBhvr>
                                      <p:rCtr x="-257" y="0"/>
                                    </p:animMotion>
                                  </p:childTnLst>
                                </p:cTn>
                              </p:par>
                              <p:par>
                                <p:cTn id="15" presetID="35" presetClass="path" presetSubtype="0" accel="50000" decel="50000" fill="hold" grpId="0" nodeType="withEffect">
                                  <p:stCondLst>
                                    <p:cond delay="0"/>
                                  </p:stCondLst>
                                  <p:childTnLst>
                                    <p:animMotion origin="layout" path="M 3.33333E-6 0.00625 L -0.48334 0.00162 " pathEditMode="relative" rAng="0" ptsTypes="AA">
                                      <p:cBhvr>
                                        <p:cTn id="16" dur="1000" fill="hold"/>
                                        <p:tgtEl>
                                          <p:spTgt spid="12"/>
                                        </p:tgtEl>
                                        <p:attrNameLst>
                                          <p:attrName>ppt_x</p:attrName>
                                          <p:attrName>ppt_y</p:attrName>
                                        </p:attrNameLst>
                                      </p:cBhvr>
                                      <p:rCtr x="-242" y="-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eismic-2l.jpg"/>
          <p:cNvPicPr>
            <a:picLocks noChangeAspect="1"/>
          </p:cNvPicPr>
          <p:nvPr/>
        </p:nvPicPr>
        <p:blipFill>
          <a:blip r:embed="rId3">
            <a:clrChange>
              <a:clrFrom>
                <a:srgbClr val="FFFFFF"/>
              </a:clrFrom>
              <a:clrTo>
                <a:srgbClr val="FFFFFF">
                  <a:alpha val="0"/>
                </a:srgbClr>
              </a:clrTo>
            </a:clrChange>
            <a:lum bright="-100000" contrast="-91000"/>
          </a:blip>
          <a:stretch>
            <a:fillRect/>
          </a:stretch>
        </p:blipFill>
        <p:spPr>
          <a:xfrm>
            <a:off x="0" y="0"/>
            <a:ext cx="9144000" cy="6858000"/>
          </a:xfrm>
          <a:prstGeom prst="rect">
            <a:avLst/>
          </a:prstGeom>
          <a:ln>
            <a:noFill/>
          </a:ln>
          <a:effectLst>
            <a:softEdge rad="31750"/>
          </a:effectLst>
          <a:scene3d>
            <a:camera prst="orthographicFront">
              <a:rot lat="0" lon="0" rev="0"/>
            </a:camera>
            <a:lightRig rig="chilly" dir="t">
              <a:rot lat="0" lon="0" rev="18480000"/>
            </a:lightRig>
          </a:scene3d>
          <a:sp3d prstMaterial="clear">
            <a:bevelT h="63500"/>
          </a:sp3d>
        </p:spPr>
      </p:pic>
      <p:pic>
        <p:nvPicPr>
          <p:cNvPr id="8" name="Picture 7" descr="CRSmig.png"/>
          <p:cNvPicPr>
            <a:picLocks noChangeAspect="1"/>
          </p:cNvPicPr>
          <p:nvPr/>
        </p:nvPicPr>
        <p:blipFill>
          <a:blip r:embed="rId4"/>
          <a:stretch>
            <a:fillRect/>
          </a:stretch>
        </p:blipFill>
        <p:spPr>
          <a:xfrm>
            <a:off x="247650" y="2286000"/>
            <a:ext cx="4248150" cy="3619500"/>
          </a:xfrm>
          <a:prstGeom prst="rect">
            <a:avLst/>
          </a:prstGeom>
        </p:spPr>
      </p:pic>
      <p:pic>
        <p:nvPicPr>
          <p:cNvPr id="9" name="Picture 8" descr="DdCDSmig.png"/>
          <p:cNvPicPr>
            <a:picLocks noChangeAspect="1"/>
          </p:cNvPicPr>
          <p:nvPr/>
        </p:nvPicPr>
        <p:blipFill>
          <a:blip r:embed="rId5"/>
          <a:stretch>
            <a:fillRect/>
          </a:stretch>
        </p:blipFill>
        <p:spPr>
          <a:xfrm>
            <a:off x="4743450" y="2286000"/>
            <a:ext cx="4248150" cy="3619500"/>
          </a:xfrm>
          <a:prstGeom prst="rect">
            <a:avLst/>
          </a:prstGeom>
        </p:spPr>
      </p:pic>
      <p:pic>
        <p:nvPicPr>
          <p:cNvPr id="10" name="Picture 9" descr="MbCDSmig.png"/>
          <p:cNvPicPr>
            <a:picLocks noChangeAspect="1"/>
          </p:cNvPicPr>
          <p:nvPr/>
        </p:nvPicPr>
        <p:blipFill>
          <a:blip r:embed="rId6"/>
          <a:stretch>
            <a:fillRect/>
          </a:stretch>
        </p:blipFill>
        <p:spPr>
          <a:xfrm>
            <a:off x="9239250" y="2286000"/>
            <a:ext cx="4248150" cy="3619500"/>
          </a:xfrm>
          <a:prstGeom prst="rect">
            <a:avLst/>
          </a:prstGeom>
        </p:spPr>
      </p:pic>
      <p:sp>
        <p:nvSpPr>
          <p:cNvPr id="11" name="TextBox 10"/>
          <p:cNvSpPr txBox="1"/>
          <p:nvPr/>
        </p:nvSpPr>
        <p:spPr>
          <a:xfrm>
            <a:off x="1295400" y="5943600"/>
            <a:ext cx="2286000" cy="369332"/>
          </a:xfrm>
          <a:prstGeom prst="rect">
            <a:avLst/>
          </a:prstGeom>
          <a:noFill/>
        </p:spPr>
        <p:txBody>
          <a:bodyPr wrap="square" rtlCol="0">
            <a:spAutoFit/>
          </a:bodyPr>
          <a:lstStyle/>
          <a:p>
            <a:r>
              <a:rPr lang="en-US" dirty="0" err="1">
                <a:latin typeface="Times New Roman" pitchFamily="18" charset="0"/>
                <a:cs typeface="Times New Roman" pitchFamily="18" charset="0"/>
              </a:rPr>
              <a:t>p</a:t>
            </a:r>
            <a:r>
              <a:rPr lang="en-US" dirty="0" err="1" smtClean="0">
                <a:latin typeface="Times New Roman" pitchFamily="18" charset="0"/>
                <a:cs typeface="Times New Roman" pitchFamily="18" charset="0"/>
              </a:rPr>
              <a:t>ostSDM</a:t>
            </a:r>
            <a:r>
              <a:rPr lang="en-US" dirty="0" smtClean="0">
                <a:latin typeface="Times New Roman" pitchFamily="18" charset="0"/>
                <a:cs typeface="Times New Roman" pitchFamily="18" charset="0"/>
              </a:rPr>
              <a:t> of CRS</a:t>
            </a:r>
            <a:endParaRPr lang="en-US" dirty="0">
              <a:latin typeface="Times New Roman" pitchFamily="18" charset="0"/>
              <a:cs typeface="Times New Roman" pitchFamily="18" charset="0"/>
            </a:endParaRPr>
          </a:p>
        </p:txBody>
      </p:sp>
      <p:sp>
        <p:nvSpPr>
          <p:cNvPr id="12" name="TextBox 11"/>
          <p:cNvSpPr txBox="1"/>
          <p:nvPr/>
        </p:nvSpPr>
        <p:spPr>
          <a:xfrm>
            <a:off x="5334000" y="6031468"/>
            <a:ext cx="3200400" cy="369332"/>
          </a:xfrm>
          <a:prstGeom prst="rect">
            <a:avLst/>
          </a:prstGeom>
          <a:noFill/>
        </p:spPr>
        <p:txBody>
          <a:bodyPr wrap="square" rtlCol="0">
            <a:spAutoFit/>
          </a:bodyPr>
          <a:lstStyle/>
          <a:p>
            <a:r>
              <a:rPr lang="en-US" dirty="0" err="1">
                <a:latin typeface="Times New Roman" pitchFamily="18" charset="0"/>
                <a:cs typeface="Times New Roman" pitchFamily="18" charset="0"/>
              </a:rPr>
              <a:t>p</a:t>
            </a:r>
            <a:r>
              <a:rPr lang="en-US" dirty="0" err="1" smtClean="0">
                <a:latin typeface="Times New Roman" pitchFamily="18" charset="0"/>
                <a:cs typeface="Times New Roman" pitchFamily="18" charset="0"/>
              </a:rPr>
              <a:t>ostSDM</a:t>
            </a:r>
            <a:r>
              <a:rPr lang="en-US" dirty="0" smtClean="0">
                <a:latin typeface="Times New Roman" pitchFamily="18" charset="0"/>
                <a:cs typeface="Times New Roman" pitchFamily="18" charset="0"/>
              </a:rPr>
              <a:t> of data-Driven CDS</a:t>
            </a:r>
            <a:endParaRPr lang="en-US" dirty="0">
              <a:latin typeface="Times New Roman" pitchFamily="18" charset="0"/>
              <a:cs typeface="Times New Roman" pitchFamily="18" charset="0"/>
            </a:endParaRPr>
          </a:p>
        </p:txBody>
      </p:sp>
      <p:sp>
        <p:nvSpPr>
          <p:cNvPr id="13" name="TextBox 12"/>
          <p:cNvSpPr txBox="1"/>
          <p:nvPr/>
        </p:nvSpPr>
        <p:spPr>
          <a:xfrm>
            <a:off x="9753600" y="6019800"/>
            <a:ext cx="3200400" cy="369332"/>
          </a:xfrm>
          <a:prstGeom prst="rect">
            <a:avLst/>
          </a:prstGeom>
          <a:noFill/>
        </p:spPr>
        <p:txBody>
          <a:bodyPr wrap="square" rtlCol="0">
            <a:spAutoFit/>
          </a:bodyPr>
          <a:lstStyle/>
          <a:p>
            <a:r>
              <a:rPr lang="en-US" dirty="0" err="1">
                <a:latin typeface="Times New Roman" pitchFamily="18" charset="0"/>
                <a:cs typeface="Times New Roman" pitchFamily="18" charset="0"/>
              </a:rPr>
              <a:t>p</a:t>
            </a:r>
            <a:r>
              <a:rPr lang="en-US" dirty="0" err="1" smtClean="0">
                <a:latin typeface="Times New Roman" pitchFamily="18" charset="0"/>
                <a:cs typeface="Times New Roman" pitchFamily="18" charset="0"/>
              </a:rPr>
              <a:t>ostSDM</a:t>
            </a:r>
            <a:r>
              <a:rPr lang="en-US" dirty="0" smtClean="0">
                <a:latin typeface="Times New Roman" pitchFamily="18" charset="0"/>
                <a:cs typeface="Times New Roman" pitchFamily="18" charset="0"/>
              </a:rPr>
              <a:t> of  model-based CDS</a:t>
            </a:r>
            <a:endParaRPr lang="en-US" dirty="0">
              <a:latin typeface="Times New Roman" pitchFamily="18" charset="0"/>
              <a:cs typeface="Times New Roman" pitchFamily="18" charset="0"/>
            </a:endParaRPr>
          </a:p>
        </p:txBody>
      </p:sp>
      <p:cxnSp>
        <p:nvCxnSpPr>
          <p:cNvPr id="14" name="Straight Connector 13"/>
          <p:cNvCxnSpPr/>
          <p:nvPr/>
        </p:nvCxnSpPr>
        <p:spPr>
          <a:xfrm>
            <a:off x="154578" y="990600"/>
            <a:ext cx="8778240" cy="158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6705600" y="457200"/>
            <a:ext cx="2209800" cy="430887"/>
          </a:xfrm>
          <a:prstGeom prst="rect">
            <a:avLst/>
          </a:prstGeom>
        </p:spPr>
        <p:txBody>
          <a:bodyPr wrap="square">
            <a:spAutoFit/>
          </a:bodyPr>
          <a:lstStyle/>
          <a:p>
            <a:r>
              <a:rPr lang="en-US" sz="2200" dirty="0" smtClean="0">
                <a:latin typeface="Times New Roman" pitchFamily="18" charset="0"/>
                <a:cs typeface="Times New Roman" pitchFamily="18" charset="0"/>
              </a:rPr>
              <a:t>MBCDS stack</a:t>
            </a:r>
            <a:endParaRPr lang="en-US" sz="2200" dirty="0"/>
          </a:p>
        </p:txBody>
      </p:sp>
      <p:sp>
        <p:nvSpPr>
          <p:cNvPr id="16" name="Rectangle 15"/>
          <p:cNvSpPr/>
          <p:nvPr/>
        </p:nvSpPr>
        <p:spPr>
          <a:xfrm>
            <a:off x="4724400" y="457200"/>
            <a:ext cx="2209800" cy="430887"/>
          </a:xfrm>
          <a:prstGeom prst="rect">
            <a:avLst/>
          </a:prstGeom>
        </p:spPr>
        <p:txBody>
          <a:bodyPr wrap="square">
            <a:spAutoFit/>
          </a:bodyPr>
          <a:lstStyle/>
          <a:p>
            <a:r>
              <a:rPr lang="en-US" sz="2200" dirty="0" smtClean="0">
                <a:latin typeface="Times New Roman" pitchFamily="18" charset="0"/>
                <a:cs typeface="Times New Roman" pitchFamily="18" charset="0"/>
              </a:rPr>
              <a:t>Implementation</a:t>
            </a:r>
            <a:endParaRPr lang="en-US" sz="2200" dirty="0"/>
          </a:p>
        </p:txBody>
      </p:sp>
      <p:sp>
        <p:nvSpPr>
          <p:cNvPr id="17" name="TextBox 16"/>
          <p:cNvSpPr txBox="1"/>
          <p:nvPr/>
        </p:nvSpPr>
        <p:spPr>
          <a:xfrm>
            <a:off x="457200" y="970504"/>
            <a:ext cx="7162800" cy="461665"/>
          </a:xfrm>
          <a:prstGeom prst="rect">
            <a:avLst/>
          </a:prstGeom>
          <a:noFill/>
        </p:spPr>
        <p:txBody>
          <a:bodyPr wrap="square" rtlCol="0">
            <a:spAutoFit/>
          </a:bodyPr>
          <a:lstStyle/>
          <a:p>
            <a:pPr>
              <a:buFont typeface="Wingdings" pitchFamily="2" charset="2"/>
              <a:buChar char="Ø"/>
            </a:pPr>
            <a:r>
              <a:rPr lang="en-US" sz="2400" b="1" dirty="0" smtClean="0">
                <a:latin typeface="Times New Roman" pitchFamily="18" charset="0"/>
                <a:cs typeface="Times New Roman" pitchFamily="18" charset="0"/>
              </a:rPr>
              <a:t> </a:t>
            </a:r>
            <a:r>
              <a:rPr lang="en-US" sz="2400" b="1" dirty="0" err="1">
                <a:latin typeface="Times New Roman" pitchFamily="18" charset="0"/>
                <a:cs typeface="Times New Roman" pitchFamily="18" charset="0"/>
              </a:rPr>
              <a:t>p</a:t>
            </a:r>
            <a:r>
              <a:rPr lang="en-US" sz="2400" b="1" dirty="0" err="1" smtClean="0">
                <a:latin typeface="Times New Roman" pitchFamily="18" charset="0"/>
                <a:cs typeface="Times New Roman" pitchFamily="18" charset="0"/>
              </a:rPr>
              <a:t>ostSDM</a:t>
            </a:r>
            <a:r>
              <a:rPr lang="en-US" sz="2400" b="1" dirty="0" smtClean="0">
                <a:latin typeface="Times New Roman" pitchFamily="18" charset="0"/>
                <a:cs typeface="Times New Roman" pitchFamily="18" charset="0"/>
              </a:rPr>
              <a:t> sections:  </a:t>
            </a:r>
            <a:endParaRPr lang="en-US" sz="2400" b="1" dirty="0">
              <a:latin typeface="Times New Roman" pitchFamily="18" charset="0"/>
              <a:cs typeface="Times New Roman" pitchFamily="18" charset="0"/>
            </a:endParaRPr>
          </a:p>
        </p:txBody>
      </p:sp>
      <p:sp>
        <p:nvSpPr>
          <p:cNvPr id="18" name="Bent-Up Arrow 17"/>
          <p:cNvSpPr/>
          <p:nvPr/>
        </p:nvSpPr>
        <p:spPr>
          <a:xfrm rot="5400000">
            <a:off x="977900" y="1407754"/>
            <a:ext cx="304800" cy="304800"/>
          </a:xfrm>
          <a:prstGeom prst="bentUpArrow">
            <a:avLst>
              <a:gd name="adj1" fmla="val 12879"/>
              <a:gd name="adj2" fmla="val 20455"/>
              <a:gd name="adj3" fmla="val 25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140E68"/>
                </a:solidFill>
              </a:rPr>
              <a:t>            </a:t>
            </a:r>
            <a:endParaRPr lang="en-US" dirty="0">
              <a:solidFill>
                <a:srgbClr val="140E68"/>
              </a:solidFill>
            </a:endParaRPr>
          </a:p>
        </p:txBody>
      </p:sp>
      <p:sp>
        <p:nvSpPr>
          <p:cNvPr id="19" name="TextBox 18"/>
          <p:cNvSpPr txBox="1"/>
          <p:nvPr/>
        </p:nvSpPr>
        <p:spPr>
          <a:xfrm>
            <a:off x="1295400" y="1428690"/>
            <a:ext cx="5334000" cy="400110"/>
          </a:xfrm>
          <a:prstGeom prst="rect">
            <a:avLst/>
          </a:prstGeom>
          <a:noFill/>
        </p:spPr>
        <p:txBody>
          <a:bodyPr wrap="square" rtlCol="0">
            <a:spAutoFit/>
          </a:bodyPr>
          <a:lstStyle/>
          <a:p>
            <a:r>
              <a:rPr lang="en-US" sz="2000" dirty="0">
                <a:latin typeface="Times New Roman" pitchFamily="18" charset="0"/>
                <a:cs typeface="Times New Roman" pitchFamily="18" charset="0"/>
              </a:rPr>
              <a:t>t</a:t>
            </a:r>
            <a:r>
              <a:rPr lang="en-US" sz="2000" dirty="0" smtClean="0">
                <a:latin typeface="Times New Roman" pitchFamily="18" charset="0"/>
                <a:cs typeface="Times New Roman" pitchFamily="18" charset="0"/>
              </a:rPr>
              <a:t>op part </a:t>
            </a:r>
            <a:endParaRPr lang="en-US" sz="2000" dirty="0">
              <a:latin typeface="Times New Roman" pitchFamily="18" charset="0"/>
              <a:cs typeface="Times New Roman" pitchFamily="18" charset="0"/>
            </a:endParaRP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nodeType="clickEffect">
                                  <p:stCondLst>
                                    <p:cond delay="0"/>
                                  </p:stCondLst>
                                  <p:childTnLst>
                                    <p:animMotion origin="layout" path="M 5E-6 4.62018E-6 L -0.55938 -0.00832 " pathEditMode="relative" rAng="0" ptsTypes="AA">
                                      <p:cBhvr>
                                        <p:cTn id="6" dur="1000" fill="hold"/>
                                        <p:tgtEl>
                                          <p:spTgt spid="8"/>
                                        </p:tgtEl>
                                        <p:attrNameLst>
                                          <p:attrName>ppt_x</p:attrName>
                                          <p:attrName>ppt_y</p:attrName>
                                        </p:attrNameLst>
                                      </p:cBhvr>
                                      <p:rCtr x="-280" y="-4"/>
                                    </p:animMotion>
                                  </p:childTnLst>
                                </p:cTn>
                              </p:par>
                              <p:par>
                                <p:cTn id="7" presetID="35" presetClass="path" presetSubtype="0" accel="50000" decel="50000" fill="hold" nodeType="withEffect">
                                  <p:stCondLst>
                                    <p:cond delay="0"/>
                                  </p:stCondLst>
                                  <p:childTnLst>
                                    <p:animMotion origin="layout" path="M 0.00104 -0.00278 L -0.49167 1.11022E-16 " pathEditMode="relative" rAng="0" ptsTypes="AA">
                                      <p:cBhvr>
                                        <p:cTn id="8" dur="1000" fill="hold"/>
                                        <p:tgtEl>
                                          <p:spTgt spid="9"/>
                                        </p:tgtEl>
                                        <p:attrNameLst>
                                          <p:attrName>ppt_x</p:attrName>
                                          <p:attrName>ppt_y</p:attrName>
                                        </p:attrNameLst>
                                      </p:cBhvr>
                                      <p:rCtr x="-246" y="1"/>
                                    </p:animMotion>
                                  </p:childTnLst>
                                </p:cTn>
                              </p:par>
                              <p:par>
                                <p:cTn id="9" presetID="35" presetClass="path" presetSubtype="0" accel="50000" decel="50000" fill="hold" nodeType="withEffect">
                                  <p:stCondLst>
                                    <p:cond delay="0"/>
                                  </p:stCondLst>
                                  <p:childTnLst>
                                    <p:animMotion origin="layout" path="M 0.00208 -0.00555 L -0.49063 -0.00277 " pathEditMode="relative" rAng="0" ptsTypes="AA">
                                      <p:cBhvr>
                                        <p:cTn id="10" dur="1000" fill="hold"/>
                                        <p:tgtEl>
                                          <p:spTgt spid="10"/>
                                        </p:tgtEl>
                                        <p:attrNameLst>
                                          <p:attrName>ppt_x</p:attrName>
                                          <p:attrName>ppt_y</p:attrName>
                                        </p:attrNameLst>
                                      </p:cBhvr>
                                      <p:rCtr x="-246" y="1"/>
                                    </p:animMotion>
                                  </p:childTnLst>
                                </p:cTn>
                              </p:par>
                              <p:par>
                                <p:cTn id="11" presetID="35" presetClass="path" presetSubtype="0" accel="50000" decel="50000" fill="hold" grpId="0" nodeType="withEffect">
                                  <p:stCondLst>
                                    <p:cond delay="0"/>
                                  </p:stCondLst>
                                  <p:childTnLst>
                                    <p:animMotion origin="layout" path="M -0.02326 0.0127 L -0.59826 0.01916 " pathEditMode="relative" rAng="0" ptsTypes="AA">
                                      <p:cBhvr>
                                        <p:cTn id="12" dur="1000" fill="hold"/>
                                        <p:tgtEl>
                                          <p:spTgt spid="11"/>
                                        </p:tgtEl>
                                        <p:attrNameLst>
                                          <p:attrName>ppt_x</p:attrName>
                                          <p:attrName>ppt_y</p:attrName>
                                        </p:attrNameLst>
                                      </p:cBhvr>
                                      <p:rCtr x="-287" y="3"/>
                                    </p:animMotion>
                                  </p:childTnLst>
                                </p:cTn>
                              </p:par>
                              <p:par>
                                <p:cTn id="13" presetID="35" presetClass="path" presetSubtype="0" accel="50000" decel="50000" fill="hold" grpId="0" nodeType="withEffect">
                                  <p:stCondLst>
                                    <p:cond delay="0"/>
                                  </p:stCondLst>
                                  <p:childTnLst>
                                    <p:animMotion origin="layout" path="M 0 0 L -0.51493 0 " pathEditMode="relative" rAng="0" ptsTypes="AA">
                                      <p:cBhvr>
                                        <p:cTn id="14" dur="1000" fill="hold"/>
                                        <p:tgtEl>
                                          <p:spTgt spid="12"/>
                                        </p:tgtEl>
                                        <p:attrNameLst>
                                          <p:attrName>ppt_x</p:attrName>
                                          <p:attrName>ppt_y</p:attrName>
                                        </p:attrNameLst>
                                      </p:cBhvr>
                                      <p:rCtr x="-257" y="0"/>
                                    </p:animMotion>
                                  </p:childTnLst>
                                </p:cTn>
                              </p:par>
                              <p:par>
                                <p:cTn id="15" presetID="35" presetClass="path" presetSubtype="0" accel="50000" decel="50000" fill="hold" grpId="0" nodeType="withEffect">
                                  <p:stCondLst>
                                    <p:cond delay="0"/>
                                  </p:stCondLst>
                                  <p:childTnLst>
                                    <p:animMotion origin="layout" path="M 3.33333E-6 0.00625 L -0.48334 0.00162 " pathEditMode="relative" rAng="0" ptsTypes="AA">
                                      <p:cBhvr>
                                        <p:cTn id="16" dur="1000" fill="hold"/>
                                        <p:tgtEl>
                                          <p:spTgt spid="13"/>
                                        </p:tgtEl>
                                        <p:attrNameLst>
                                          <p:attrName>ppt_x</p:attrName>
                                          <p:attrName>ppt_y</p:attrName>
                                        </p:attrNameLst>
                                      </p:cBhvr>
                                      <p:rCtr x="-242" y="-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eismic-2l.jpg"/>
          <p:cNvPicPr>
            <a:picLocks noChangeAspect="1"/>
          </p:cNvPicPr>
          <p:nvPr/>
        </p:nvPicPr>
        <p:blipFill>
          <a:blip r:embed="rId3">
            <a:clrChange>
              <a:clrFrom>
                <a:srgbClr val="FFFFFF"/>
              </a:clrFrom>
              <a:clrTo>
                <a:srgbClr val="FFFFFF">
                  <a:alpha val="0"/>
                </a:srgbClr>
              </a:clrTo>
            </a:clrChange>
            <a:lum bright="-100000" contrast="-91000"/>
          </a:blip>
          <a:stretch>
            <a:fillRect/>
          </a:stretch>
        </p:blipFill>
        <p:spPr>
          <a:xfrm>
            <a:off x="0" y="0"/>
            <a:ext cx="9144000" cy="6858000"/>
          </a:xfrm>
          <a:prstGeom prst="rect">
            <a:avLst/>
          </a:prstGeom>
          <a:ln>
            <a:noFill/>
          </a:ln>
          <a:effectLst>
            <a:softEdge rad="31750"/>
          </a:effectLst>
          <a:scene3d>
            <a:camera prst="orthographicFront">
              <a:rot lat="0" lon="0" rev="0"/>
            </a:camera>
            <a:lightRig rig="chilly" dir="t">
              <a:rot lat="0" lon="0" rev="18480000"/>
            </a:lightRig>
          </a:scene3d>
          <a:sp3d prstMaterial="clear">
            <a:bevelT h="63500"/>
          </a:sp3d>
        </p:spPr>
      </p:pic>
      <p:cxnSp>
        <p:nvCxnSpPr>
          <p:cNvPr id="8" name="Straight Connector 7"/>
          <p:cNvCxnSpPr/>
          <p:nvPr/>
        </p:nvCxnSpPr>
        <p:spPr>
          <a:xfrm>
            <a:off x="154578" y="990600"/>
            <a:ext cx="8778240" cy="158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609600" y="1295400"/>
            <a:ext cx="5334000" cy="461665"/>
          </a:xfrm>
          <a:prstGeom prst="rect">
            <a:avLst/>
          </a:prstGeom>
          <a:noFill/>
        </p:spPr>
        <p:txBody>
          <a:bodyPr wrap="square" rtlCol="0">
            <a:spAutoFit/>
          </a:bodyPr>
          <a:lstStyle/>
          <a:p>
            <a:pPr>
              <a:buFont typeface="Wingdings" pitchFamily="2" charset="2"/>
              <a:buChar char="Ø"/>
            </a:pPr>
            <a:r>
              <a:rPr lang="en-US" sz="2400" dirty="0" smtClean="0">
                <a:latin typeface="Times New Roman" pitchFamily="18" charset="0"/>
                <a:cs typeface="Times New Roman" pitchFamily="18" charset="0"/>
              </a:rPr>
              <a:t>  Summary </a:t>
            </a:r>
            <a:endParaRPr lang="en-US" sz="2400" dirty="0">
              <a:latin typeface="Times New Roman" pitchFamily="18" charset="0"/>
              <a:cs typeface="Times New Roman" pitchFamily="18" charset="0"/>
            </a:endParaRPr>
          </a:p>
        </p:txBody>
      </p:sp>
      <p:sp>
        <p:nvSpPr>
          <p:cNvPr id="11" name="TextBox 10"/>
          <p:cNvSpPr txBox="1"/>
          <p:nvPr/>
        </p:nvSpPr>
        <p:spPr>
          <a:xfrm>
            <a:off x="914400" y="1671935"/>
            <a:ext cx="6705600" cy="461665"/>
          </a:xfrm>
          <a:prstGeom prst="rect">
            <a:avLst/>
          </a:prstGeom>
          <a:noFill/>
        </p:spPr>
        <p:txBody>
          <a:bodyPr wrap="square" rtlCol="0">
            <a:spAutoFit/>
          </a:bodyPr>
          <a:lstStyle/>
          <a:p>
            <a:pPr>
              <a:buFont typeface="Wingdings" pitchFamily="2" charset="2"/>
              <a:buChar char="ü"/>
            </a:pPr>
            <a:r>
              <a:rPr lang="en-US" sz="2400" dirty="0" smtClean="0">
                <a:latin typeface="Times New Roman" pitchFamily="18" charset="0"/>
                <a:cs typeface="Times New Roman" pitchFamily="18" charset="0"/>
              </a:rPr>
              <a:t> Common-Reflection-Surface (CRS) stack method     </a:t>
            </a:r>
            <a:endParaRPr lang="en-US" sz="2400" dirty="0">
              <a:latin typeface="Times New Roman" pitchFamily="18" charset="0"/>
              <a:cs typeface="Times New Roman" pitchFamily="18" charset="0"/>
            </a:endParaRPr>
          </a:p>
        </p:txBody>
      </p:sp>
      <p:sp>
        <p:nvSpPr>
          <p:cNvPr id="12" name="TextBox 11"/>
          <p:cNvSpPr txBox="1"/>
          <p:nvPr/>
        </p:nvSpPr>
        <p:spPr>
          <a:xfrm>
            <a:off x="914400" y="2971800"/>
            <a:ext cx="6324600" cy="461665"/>
          </a:xfrm>
          <a:prstGeom prst="rect">
            <a:avLst/>
          </a:prstGeom>
          <a:noFill/>
        </p:spPr>
        <p:txBody>
          <a:bodyPr wrap="square" rtlCol="0">
            <a:spAutoFit/>
          </a:bodyPr>
          <a:lstStyle/>
          <a:p>
            <a:pPr>
              <a:buFont typeface="Wingdings" pitchFamily="2" charset="2"/>
              <a:buChar char="ü"/>
            </a:pPr>
            <a:r>
              <a:rPr lang="en-US" sz="2400" dirty="0" smtClean="0">
                <a:latin typeface="Times New Roman" pitchFamily="18" charset="0"/>
                <a:cs typeface="Times New Roman" pitchFamily="18" charset="0"/>
              </a:rPr>
              <a:t> extended CRS      </a:t>
            </a:r>
            <a:endParaRPr lang="en-US" sz="2400" dirty="0">
              <a:latin typeface="Times New Roman" pitchFamily="18" charset="0"/>
              <a:cs typeface="Times New Roman" pitchFamily="18" charset="0"/>
            </a:endParaRPr>
          </a:p>
        </p:txBody>
      </p:sp>
      <p:sp>
        <p:nvSpPr>
          <p:cNvPr id="13" name="TextBox 12"/>
          <p:cNvSpPr txBox="1"/>
          <p:nvPr/>
        </p:nvSpPr>
        <p:spPr>
          <a:xfrm>
            <a:off x="914400" y="4110335"/>
            <a:ext cx="6324600" cy="461665"/>
          </a:xfrm>
          <a:prstGeom prst="rect">
            <a:avLst/>
          </a:prstGeom>
          <a:noFill/>
        </p:spPr>
        <p:txBody>
          <a:bodyPr wrap="square" rtlCol="0">
            <a:spAutoFit/>
          </a:bodyPr>
          <a:lstStyle/>
          <a:p>
            <a:pPr>
              <a:buFont typeface="Wingdings" pitchFamily="2" charset="2"/>
              <a:buChar char="ü"/>
            </a:pPr>
            <a:r>
              <a:rPr lang="en-US" sz="2400" dirty="0" smtClean="0">
                <a:latin typeface="Times New Roman" pitchFamily="18" charset="0"/>
                <a:cs typeface="Times New Roman" pitchFamily="18" charset="0"/>
              </a:rPr>
              <a:t> data-driven Common-Diffraction-Surface stack      </a:t>
            </a:r>
            <a:endParaRPr lang="en-US" sz="2400" dirty="0">
              <a:latin typeface="Times New Roman" pitchFamily="18" charset="0"/>
              <a:cs typeface="Times New Roman" pitchFamily="18" charset="0"/>
            </a:endParaRPr>
          </a:p>
        </p:txBody>
      </p:sp>
      <p:sp>
        <p:nvSpPr>
          <p:cNvPr id="14" name="TextBox 13"/>
          <p:cNvSpPr txBox="1"/>
          <p:nvPr/>
        </p:nvSpPr>
        <p:spPr>
          <a:xfrm>
            <a:off x="914400" y="5329535"/>
            <a:ext cx="6705600" cy="461665"/>
          </a:xfrm>
          <a:prstGeom prst="rect">
            <a:avLst/>
          </a:prstGeom>
          <a:noFill/>
        </p:spPr>
        <p:txBody>
          <a:bodyPr wrap="square" rtlCol="0">
            <a:spAutoFit/>
          </a:bodyPr>
          <a:lstStyle/>
          <a:p>
            <a:pPr>
              <a:buFont typeface="Wingdings" pitchFamily="2" charset="2"/>
              <a:buChar char="ü"/>
            </a:pPr>
            <a:r>
              <a:rPr lang="en-US" sz="2400" dirty="0" smtClean="0">
                <a:latin typeface="Times New Roman" pitchFamily="18" charset="0"/>
                <a:cs typeface="Times New Roman" pitchFamily="18" charset="0"/>
              </a:rPr>
              <a:t> model-based Common-Diffraction-Surface stack      </a:t>
            </a:r>
            <a:endParaRPr lang="en-US" sz="2400" dirty="0">
              <a:latin typeface="Times New Roman" pitchFamily="18" charset="0"/>
              <a:cs typeface="Times New Roman" pitchFamily="18" charset="0"/>
            </a:endParaRPr>
          </a:p>
        </p:txBody>
      </p:sp>
      <p:sp>
        <p:nvSpPr>
          <p:cNvPr id="15" name="Rectangle 14"/>
          <p:cNvSpPr/>
          <p:nvPr/>
        </p:nvSpPr>
        <p:spPr>
          <a:xfrm>
            <a:off x="6705600" y="457200"/>
            <a:ext cx="2209800" cy="430887"/>
          </a:xfrm>
          <a:prstGeom prst="rect">
            <a:avLst/>
          </a:prstGeom>
        </p:spPr>
        <p:txBody>
          <a:bodyPr wrap="square">
            <a:spAutoFit/>
          </a:bodyPr>
          <a:lstStyle/>
          <a:p>
            <a:r>
              <a:rPr lang="en-US" sz="2200" dirty="0" smtClean="0">
                <a:latin typeface="Times New Roman" pitchFamily="18" charset="0"/>
                <a:cs typeface="Times New Roman" pitchFamily="18" charset="0"/>
              </a:rPr>
              <a:t>MBCDS stack</a:t>
            </a:r>
            <a:endParaRPr lang="en-US" sz="2200" dirty="0"/>
          </a:p>
        </p:txBody>
      </p:sp>
      <p:sp>
        <p:nvSpPr>
          <p:cNvPr id="10" name="TextBox 9"/>
          <p:cNvSpPr txBox="1"/>
          <p:nvPr/>
        </p:nvSpPr>
        <p:spPr>
          <a:xfrm>
            <a:off x="1447800" y="2133600"/>
            <a:ext cx="6705600" cy="461665"/>
          </a:xfrm>
          <a:prstGeom prst="rect">
            <a:avLst/>
          </a:prstGeom>
          <a:noFill/>
        </p:spPr>
        <p:txBody>
          <a:bodyPr wrap="square" rtlCol="0">
            <a:spAutoFit/>
          </a:bodyPr>
          <a:lstStyle/>
          <a:p>
            <a:r>
              <a:rPr lang="en-US" sz="2400" dirty="0" smtClean="0">
                <a:latin typeface="Times New Roman" pitchFamily="18" charset="0"/>
                <a:cs typeface="Times New Roman" pitchFamily="18" charset="0"/>
              </a:rPr>
              <a:t>+ high signal to noise ratio     </a:t>
            </a:r>
            <a:endParaRPr lang="en-US" sz="2400" dirty="0">
              <a:latin typeface="Times New Roman" pitchFamily="18" charset="0"/>
              <a:cs typeface="Times New Roman" pitchFamily="18" charset="0"/>
            </a:endParaRPr>
          </a:p>
        </p:txBody>
      </p:sp>
      <p:sp>
        <p:nvSpPr>
          <p:cNvPr id="16" name="TextBox 15"/>
          <p:cNvSpPr txBox="1"/>
          <p:nvPr/>
        </p:nvSpPr>
        <p:spPr>
          <a:xfrm>
            <a:off x="1447800" y="2514600"/>
            <a:ext cx="6705600" cy="461665"/>
          </a:xfrm>
          <a:prstGeom prst="rect">
            <a:avLst/>
          </a:prstGeom>
          <a:noFill/>
        </p:spPr>
        <p:txBody>
          <a:bodyPr wrap="square" rtlCol="0">
            <a:spAutoFit/>
          </a:bodyPr>
          <a:lstStyle/>
          <a:p>
            <a:r>
              <a:rPr lang="en-US" sz="2400" dirty="0" smtClean="0">
                <a:latin typeface="Times New Roman" pitchFamily="18" charset="0"/>
                <a:cs typeface="Times New Roman" pitchFamily="18" charset="0"/>
              </a:rPr>
              <a:t>- fails to handle conflicting dip situations    </a:t>
            </a:r>
            <a:endParaRPr lang="en-US" sz="2400" dirty="0">
              <a:latin typeface="Times New Roman" pitchFamily="18" charset="0"/>
              <a:cs typeface="Times New Roman" pitchFamily="18" charset="0"/>
            </a:endParaRPr>
          </a:p>
        </p:txBody>
      </p:sp>
      <p:sp>
        <p:nvSpPr>
          <p:cNvPr id="17" name="TextBox 16"/>
          <p:cNvSpPr txBox="1"/>
          <p:nvPr/>
        </p:nvSpPr>
        <p:spPr>
          <a:xfrm>
            <a:off x="1447800" y="3352800"/>
            <a:ext cx="6705600" cy="461665"/>
          </a:xfrm>
          <a:prstGeom prst="rect">
            <a:avLst/>
          </a:prstGeom>
          <a:noFill/>
        </p:spPr>
        <p:txBody>
          <a:bodyPr wrap="square" rtlCol="0">
            <a:spAutoFit/>
          </a:bodyPr>
          <a:lstStyle/>
          <a:p>
            <a:r>
              <a:rPr lang="en-US" sz="2400" dirty="0" smtClean="0">
                <a:latin typeface="Times New Roman" pitchFamily="18" charset="0"/>
                <a:cs typeface="Times New Roman" pitchFamily="18" charset="0"/>
              </a:rPr>
              <a:t>+ considers conflicting dip situations   </a:t>
            </a:r>
            <a:endParaRPr lang="en-US" sz="2400" dirty="0">
              <a:latin typeface="Times New Roman" pitchFamily="18" charset="0"/>
              <a:cs typeface="Times New Roman" pitchFamily="18" charset="0"/>
            </a:endParaRPr>
          </a:p>
        </p:txBody>
      </p:sp>
      <p:sp>
        <p:nvSpPr>
          <p:cNvPr id="18" name="TextBox 17"/>
          <p:cNvSpPr txBox="1"/>
          <p:nvPr/>
        </p:nvSpPr>
        <p:spPr>
          <a:xfrm>
            <a:off x="1447800" y="3657600"/>
            <a:ext cx="6705600" cy="461665"/>
          </a:xfrm>
          <a:prstGeom prst="rect">
            <a:avLst/>
          </a:prstGeom>
          <a:noFill/>
        </p:spPr>
        <p:txBody>
          <a:bodyPr wrap="square" rtlCol="0">
            <a:spAutoFit/>
          </a:bodyPr>
          <a:lstStyle/>
          <a:p>
            <a:r>
              <a:rPr lang="en-US" sz="2400" dirty="0" smtClean="0">
                <a:latin typeface="Times New Roman" pitchFamily="18" charset="0"/>
                <a:cs typeface="Times New Roman" pitchFamily="18" charset="0"/>
              </a:rPr>
              <a:t>-</a:t>
            </a:r>
            <a:r>
              <a:rPr lang="en-US" sz="2400" dirty="0">
                <a:latin typeface="Times New Roman" pitchFamily="18" charset="0"/>
                <a:cs typeface="Times New Roman" pitchFamily="18" charset="0"/>
              </a:rPr>
              <a:t> </a:t>
            </a:r>
            <a:r>
              <a:rPr lang="en-US" sz="2400" dirty="0" smtClean="0">
                <a:latin typeface="Times New Roman" pitchFamily="18" charset="0"/>
                <a:cs typeface="Times New Roman" pitchFamily="18" charset="0"/>
              </a:rPr>
              <a:t>difficult to identify conflicting dip situations    </a:t>
            </a:r>
            <a:endParaRPr lang="en-US" sz="2400" dirty="0">
              <a:latin typeface="Times New Roman" pitchFamily="18" charset="0"/>
              <a:cs typeface="Times New Roman" pitchFamily="18" charset="0"/>
            </a:endParaRPr>
          </a:p>
        </p:txBody>
      </p:sp>
      <p:sp>
        <p:nvSpPr>
          <p:cNvPr id="19" name="TextBox 18"/>
          <p:cNvSpPr txBox="1"/>
          <p:nvPr/>
        </p:nvSpPr>
        <p:spPr>
          <a:xfrm>
            <a:off x="1447800" y="4491335"/>
            <a:ext cx="6705600" cy="461665"/>
          </a:xfrm>
          <a:prstGeom prst="rect">
            <a:avLst/>
          </a:prstGeom>
          <a:noFill/>
        </p:spPr>
        <p:txBody>
          <a:bodyPr wrap="square" rtlCol="0">
            <a:spAutoFit/>
          </a:bodyPr>
          <a:lstStyle/>
          <a:p>
            <a:r>
              <a:rPr lang="en-US" sz="2400" dirty="0" smtClean="0">
                <a:latin typeface="Times New Roman" pitchFamily="18" charset="0"/>
                <a:cs typeface="Times New Roman" pitchFamily="18" charset="0"/>
              </a:rPr>
              <a:t>+</a:t>
            </a:r>
            <a:r>
              <a:rPr lang="en-US" sz="2400" dirty="0">
                <a:latin typeface="Times New Roman" pitchFamily="18" charset="0"/>
                <a:cs typeface="Times New Roman" pitchFamily="18" charset="0"/>
              </a:rPr>
              <a:t> </a:t>
            </a:r>
            <a:r>
              <a:rPr lang="en-US" sz="2400" dirty="0" smtClean="0">
                <a:latin typeface="Times New Roman" pitchFamily="18" charset="0"/>
                <a:cs typeface="Times New Roman" pitchFamily="18" charset="0"/>
              </a:rPr>
              <a:t>complete simulation of conflicting dip situations     </a:t>
            </a:r>
            <a:endParaRPr lang="en-US" sz="2400" dirty="0">
              <a:latin typeface="Times New Roman" pitchFamily="18" charset="0"/>
              <a:cs typeface="Times New Roman" pitchFamily="18" charset="0"/>
            </a:endParaRPr>
          </a:p>
        </p:txBody>
      </p:sp>
      <p:sp>
        <p:nvSpPr>
          <p:cNvPr id="20" name="TextBox 19"/>
          <p:cNvSpPr txBox="1"/>
          <p:nvPr/>
        </p:nvSpPr>
        <p:spPr>
          <a:xfrm>
            <a:off x="1447800" y="4796135"/>
            <a:ext cx="6705600" cy="461665"/>
          </a:xfrm>
          <a:prstGeom prst="rect">
            <a:avLst/>
          </a:prstGeom>
          <a:noFill/>
        </p:spPr>
        <p:txBody>
          <a:bodyPr wrap="square" rtlCol="0">
            <a:spAutoFit/>
          </a:bodyPr>
          <a:lstStyle/>
          <a:p>
            <a:r>
              <a:rPr lang="en-US" sz="2400" dirty="0" smtClean="0">
                <a:latin typeface="Times New Roman" pitchFamily="18" charset="0"/>
                <a:cs typeface="Times New Roman" pitchFamily="18" charset="0"/>
              </a:rPr>
              <a:t>- computationally very expensive     </a:t>
            </a:r>
            <a:endParaRPr lang="en-US" sz="2400" dirty="0">
              <a:latin typeface="Times New Roman" pitchFamily="18" charset="0"/>
              <a:cs typeface="Times New Roman" pitchFamily="18" charset="0"/>
            </a:endParaRPr>
          </a:p>
        </p:txBody>
      </p:sp>
      <p:sp>
        <p:nvSpPr>
          <p:cNvPr id="21" name="TextBox 20"/>
          <p:cNvSpPr txBox="1"/>
          <p:nvPr/>
        </p:nvSpPr>
        <p:spPr>
          <a:xfrm>
            <a:off x="1447800" y="5715000"/>
            <a:ext cx="6705600" cy="461665"/>
          </a:xfrm>
          <a:prstGeom prst="rect">
            <a:avLst/>
          </a:prstGeom>
          <a:noFill/>
        </p:spPr>
        <p:txBody>
          <a:bodyPr wrap="square" rtlCol="0">
            <a:spAutoFit/>
          </a:bodyPr>
          <a:lstStyle/>
          <a:p>
            <a:r>
              <a:rPr lang="en-US" sz="2400" dirty="0" smtClean="0">
                <a:latin typeface="Times New Roman" pitchFamily="18" charset="0"/>
                <a:cs typeface="Times New Roman" pitchFamily="18" charset="0"/>
              </a:rPr>
              <a:t>+ complete </a:t>
            </a:r>
            <a:r>
              <a:rPr lang="en-US" sz="2400" dirty="0">
                <a:latin typeface="Times New Roman" pitchFamily="18" charset="0"/>
                <a:cs typeface="Times New Roman" pitchFamily="18" charset="0"/>
              </a:rPr>
              <a:t>simulation of conflicting dip situations </a:t>
            </a:r>
          </a:p>
        </p:txBody>
      </p:sp>
      <p:sp>
        <p:nvSpPr>
          <p:cNvPr id="22" name="TextBox 21"/>
          <p:cNvSpPr txBox="1"/>
          <p:nvPr/>
        </p:nvSpPr>
        <p:spPr>
          <a:xfrm>
            <a:off x="1447800" y="6015335"/>
            <a:ext cx="6705600" cy="461665"/>
          </a:xfrm>
          <a:prstGeom prst="rect">
            <a:avLst/>
          </a:prstGeom>
          <a:noFill/>
        </p:spPr>
        <p:txBody>
          <a:bodyPr wrap="square" rtlCol="0">
            <a:spAutoFit/>
          </a:bodyPr>
          <a:lstStyle/>
          <a:p>
            <a:r>
              <a:rPr lang="en-US" sz="2400" dirty="0" smtClean="0">
                <a:latin typeface="Times New Roman" pitchFamily="18" charset="0"/>
                <a:cs typeface="Times New Roman" pitchFamily="18" charset="0"/>
              </a:rPr>
              <a:t>+ computationally cheap     </a:t>
            </a:r>
            <a:endParaRPr lang="en-US" sz="2400"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left)">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left)">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left)">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wipe(left)">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wipe(left)">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wipe(left)">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wipe(left)">
                                      <p:cBhvr>
                                        <p:cTn id="47" dur="500"/>
                                        <p:tgtEl>
                                          <p:spTgt spid="20"/>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wipe(left)">
                                      <p:cBhvr>
                                        <p:cTn id="52" dur="500"/>
                                        <p:tgtEl>
                                          <p:spTgt spid="14"/>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wipe(left)">
                                      <p:cBhvr>
                                        <p:cTn id="57" dur="500"/>
                                        <p:tgtEl>
                                          <p:spTgt spid="21"/>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22"/>
                                        </p:tgtEl>
                                        <p:attrNameLst>
                                          <p:attrName>style.visibility</p:attrName>
                                        </p:attrNameLst>
                                      </p:cBhvr>
                                      <p:to>
                                        <p:strVal val="visible"/>
                                      </p:to>
                                    </p:set>
                                    <p:animEffect transition="in" filter="wipe(left)">
                                      <p:cBhvr>
                                        <p:cTn id="6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0" grpId="0"/>
      <p:bldP spid="16" grpId="0"/>
      <p:bldP spid="17" grpId="0"/>
      <p:bldP spid="18" grpId="0"/>
      <p:bldP spid="19" grpId="0"/>
      <p:bldP spid="20" grpId="0"/>
      <p:bldP spid="21" grpId="0"/>
      <p:bldP spid="2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eismic-2l.jpg"/>
          <p:cNvPicPr>
            <a:picLocks noChangeAspect="1"/>
          </p:cNvPicPr>
          <p:nvPr/>
        </p:nvPicPr>
        <p:blipFill>
          <a:blip r:embed="rId3">
            <a:clrChange>
              <a:clrFrom>
                <a:srgbClr val="FFFFFF"/>
              </a:clrFrom>
              <a:clrTo>
                <a:srgbClr val="FFFFFF">
                  <a:alpha val="0"/>
                </a:srgbClr>
              </a:clrTo>
            </a:clrChange>
            <a:lum bright="-100000" contrast="-91000"/>
          </a:blip>
          <a:stretch>
            <a:fillRect/>
          </a:stretch>
        </p:blipFill>
        <p:spPr>
          <a:xfrm>
            <a:off x="0" y="0"/>
            <a:ext cx="9144000" cy="6858000"/>
          </a:xfrm>
          <a:prstGeom prst="rect">
            <a:avLst/>
          </a:prstGeom>
          <a:ln>
            <a:noFill/>
          </a:ln>
          <a:effectLst>
            <a:softEdge rad="31750"/>
          </a:effectLst>
          <a:scene3d>
            <a:camera prst="orthographicFront">
              <a:rot lat="0" lon="0" rev="0"/>
            </a:camera>
            <a:lightRig rig="chilly" dir="t">
              <a:rot lat="0" lon="0" rev="18480000"/>
            </a:lightRig>
          </a:scene3d>
          <a:sp3d prstMaterial="clear">
            <a:bevelT h="63500"/>
          </a:sp3d>
        </p:spPr>
      </p:pic>
      <p:sp>
        <p:nvSpPr>
          <p:cNvPr id="2" name="Textfeld 1"/>
          <p:cNvSpPr txBox="1"/>
          <p:nvPr/>
        </p:nvSpPr>
        <p:spPr>
          <a:xfrm>
            <a:off x="1333501" y="2090172"/>
            <a:ext cx="6934200" cy="2677656"/>
          </a:xfrm>
          <a:prstGeom prst="rect">
            <a:avLst/>
          </a:prstGeom>
          <a:noFill/>
        </p:spPr>
        <p:txBody>
          <a:bodyPr wrap="square" rtlCol="0">
            <a:spAutoFit/>
          </a:bodyPr>
          <a:lstStyle/>
          <a:p>
            <a:r>
              <a:rPr lang="en-US" sz="2400" dirty="0" smtClean="0">
                <a:latin typeface="Times New Roman" pitchFamily="18" charset="0"/>
                <a:cs typeface="Times New Roman" pitchFamily="18" charset="0"/>
              </a:rPr>
              <a:t>Acknowledgements:</a:t>
            </a:r>
          </a:p>
          <a:p>
            <a:pPr marL="285750" indent="-285750">
              <a:buFont typeface="Arial" pitchFamily="34" charset="0"/>
              <a:buChar char="•"/>
            </a:pPr>
            <a:r>
              <a:rPr lang="en-US" sz="2400" dirty="0">
                <a:latin typeface="Times New Roman" pitchFamily="18" charset="0"/>
                <a:cs typeface="Times New Roman" pitchFamily="18" charset="0"/>
              </a:rPr>
              <a:t>Ministry of Science, Research and </a:t>
            </a:r>
            <a:r>
              <a:rPr lang="en-US" sz="2400" dirty="0" smtClean="0">
                <a:latin typeface="Times New Roman" pitchFamily="18" charset="0"/>
                <a:cs typeface="Times New Roman" pitchFamily="18" charset="0"/>
              </a:rPr>
              <a:t>Technology, Iran</a:t>
            </a:r>
          </a:p>
          <a:p>
            <a:pPr marL="285750" indent="-285750">
              <a:buFont typeface="Arial" pitchFamily="34" charset="0"/>
              <a:buChar char="•"/>
            </a:pPr>
            <a:r>
              <a:rPr lang="en-US" sz="2400" dirty="0">
                <a:latin typeface="Times New Roman" pitchFamily="18" charset="0"/>
                <a:cs typeface="Times New Roman" pitchFamily="18" charset="0"/>
              </a:rPr>
              <a:t>Wave Inversion </a:t>
            </a:r>
            <a:r>
              <a:rPr lang="en-US" sz="2400" dirty="0" smtClean="0">
                <a:latin typeface="Times New Roman" pitchFamily="18" charset="0"/>
                <a:cs typeface="Times New Roman" pitchFamily="18" charset="0"/>
              </a:rPr>
              <a:t>Technology (WIT</a:t>
            </a:r>
            <a:r>
              <a:rPr lang="en-US" sz="2400" dirty="0">
                <a:latin typeface="Times New Roman" pitchFamily="18" charset="0"/>
                <a:cs typeface="Times New Roman" pitchFamily="18" charset="0"/>
              </a:rPr>
              <a:t>) </a:t>
            </a:r>
            <a:r>
              <a:rPr lang="en-US" sz="2400" dirty="0" smtClean="0">
                <a:latin typeface="Times New Roman" pitchFamily="18" charset="0"/>
                <a:cs typeface="Times New Roman" pitchFamily="18" charset="0"/>
              </a:rPr>
              <a:t>consortium</a:t>
            </a:r>
            <a:endParaRPr lang="en-US" sz="2400" dirty="0">
              <a:latin typeface="Times New Roman" pitchFamily="18" charset="0"/>
              <a:cs typeface="Times New Roman" pitchFamily="18" charset="0"/>
            </a:endParaRPr>
          </a:p>
          <a:p>
            <a:endParaRPr lang="en-US" sz="2400" dirty="0" smtClean="0">
              <a:latin typeface="Times New Roman" pitchFamily="18" charset="0"/>
              <a:cs typeface="Times New Roman" pitchFamily="18" charset="0"/>
            </a:endParaRPr>
          </a:p>
          <a:p>
            <a:r>
              <a:rPr lang="en-US" sz="2400" dirty="0" smtClean="0">
                <a:latin typeface="Times New Roman" pitchFamily="18" charset="0"/>
                <a:cs typeface="Times New Roman" pitchFamily="18" charset="0"/>
              </a:rPr>
              <a:t>Sigsbee 2A </a:t>
            </a:r>
            <a:r>
              <a:rPr lang="en-US" sz="2400" dirty="0">
                <a:latin typeface="Times New Roman" pitchFamily="18" charset="0"/>
                <a:cs typeface="Times New Roman" pitchFamily="18" charset="0"/>
              </a:rPr>
              <a:t>data provided by the Subsalt Multiple Attenuation </a:t>
            </a:r>
            <a:r>
              <a:rPr lang="en-US" sz="2400" dirty="0" smtClean="0">
                <a:latin typeface="Times New Roman" pitchFamily="18" charset="0"/>
                <a:cs typeface="Times New Roman" pitchFamily="18" charset="0"/>
              </a:rPr>
              <a:t>And Reduction Technology Joint </a:t>
            </a:r>
            <a:r>
              <a:rPr lang="en-US" sz="2400" dirty="0">
                <a:latin typeface="Times New Roman" pitchFamily="18" charset="0"/>
                <a:cs typeface="Times New Roman" pitchFamily="18" charset="0"/>
              </a:rPr>
              <a:t>Venture (SMAART JV)</a:t>
            </a:r>
          </a:p>
        </p:txBody>
      </p:sp>
    </p:spTree>
  </p:cSld>
  <p:clrMapOvr>
    <a:masterClrMapping/>
  </p:clrMapOvr>
  <p:transition>
    <p:cut/>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eismic-2l.jpg"/>
          <p:cNvPicPr>
            <a:picLocks noChangeAspect="1"/>
          </p:cNvPicPr>
          <p:nvPr/>
        </p:nvPicPr>
        <p:blipFill>
          <a:blip r:embed="rId3">
            <a:clrChange>
              <a:clrFrom>
                <a:srgbClr val="FFFFFF"/>
              </a:clrFrom>
              <a:clrTo>
                <a:srgbClr val="FFFFFF">
                  <a:alpha val="0"/>
                </a:srgbClr>
              </a:clrTo>
            </a:clrChange>
            <a:lum bright="-100000" contrast="-91000"/>
          </a:blip>
          <a:stretch>
            <a:fillRect/>
          </a:stretch>
        </p:blipFill>
        <p:spPr>
          <a:xfrm>
            <a:off x="0" y="0"/>
            <a:ext cx="9144000" cy="6858000"/>
          </a:xfrm>
          <a:prstGeom prst="rect">
            <a:avLst/>
          </a:prstGeom>
          <a:ln>
            <a:noFill/>
          </a:ln>
          <a:effectLst>
            <a:softEdge rad="31750"/>
          </a:effectLst>
          <a:scene3d>
            <a:camera prst="orthographicFront">
              <a:rot lat="0" lon="0" rev="0"/>
            </a:camera>
            <a:lightRig rig="chilly" dir="t">
              <a:rot lat="0" lon="0" rev="18480000"/>
            </a:lightRig>
          </a:scene3d>
          <a:sp3d prstMaterial="clear">
            <a:bevelT h="63500"/>
          </a:sp3d>
        </p:spPr>
      </p:pic>
      <p:pic>
        <p:nvPicPr>
          <p:cNvPr id="3074" name="Picture 2"/>
          <p:cNvPicPr preferRelativeResize="0">
            <a:picLocks noChangeArrowheads="1"/>
          </p:cNvPicPr>
          <p:nvPr/>
        </p:nvPicPr>
        <p:blipFill>
          <a:blip r:embed="rId4"/>
          <a:stretch>
            <a:fillRect/>
          </a:stretch>
        </p:blipFill>
        <p:spPr bwMode="auto">
          <a:xfrm>
            <a:off x="1295400" y="2133600"/>
            <a:ext cx="6163056" cy="4041648"/>
          </a:xfrm>
          <a:prstGeom prst="rect">
            <a:avLst/>
          </a:prstGeom>
          <a:noFill/>
          <a:ln>
            <a:noFill/>
          </a:ln>
        </p:spPr>
      </p:pic>
      <p:cxnSp>
        <p:nvCxnSpPr>
          <p:cNvPr id="13" name="Straight Connector 12"/>
          <p:cNvCxnSpPr/>
          <p:nvPr/>
        </p:nvCxnSpPr>
        <p:spPr>
          <a:xfrm>
            <a:off x="154578" y="990600"/>
            <a:ext cx="8778240" cy="158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6705600" y="457200"/>
            <a:ext cx="2209800" cy="430887"/>
          </a:xfrm>
          <a:prstGeom prst="rect">
            <a:avLst/>
          </a:prstGeom>
        </p:spPr>
        <p:txBody>
          <a:bodyPr wrap="square">
            <a:spAutoFit/>
          </a:bodyPr>
          <a:lstStyle/>
          <a:p>
            <a:r>
              <a:rPr lang="en-US" sz="2200" dirty="0" smtClean="0">
                <a:latin typeface="Times New Roman" pitchFamily="18" charset="0"/>
                <a:cs typeface="Times New Roman" pitchFamily="18" charset="0"/>
              </a:rPr>
              <a:t>MBCDS stack</a:t>
            </a:r>
            <a:endParaRPr lang="en-US" sz="2200" dirty="0"/>
          </a:p>
        </p:txBody>
      </p:sp>
      <p:sp>
        <p:nvSpPr>
          <p:cNvPr id="16" name="TextBox 15"/>
          <p:cNvSpPr txBox="1"/>
          <p:nvPr/>
        </p:nvSpPr>
        <p:spPr>
          <a:xfrm>
            <a:off x="1600200" y="457200"/>
            <a:ext cx="3048000" cy="461665"/>
          </a:xfrm>
          <a:prstGeom prst="rect">
            <a:avLst/>
          </a:prstGeom>
          <a:noFill/>
        </p:spPr>
        <p:txBody>
          <a:bodyPr wrap="square" rtlCol="0">
            <a:spAutoFit/>
          </a:bodyPr>
          <a:lstStyle/>
          <a:p>
            <a:r>
              <a:rPr lang="en-US" sz="2200" dirty="0" smtClean="0">
                <a:latin typeface="Times New Roman" pitchFamily="18" charset="0"/>
                <a:cs typeface="Times New Roman" pitchFamily="18" charset="0"/>
              </a:rPr>
              <a:t>Introduction</a:t>
            </a:r>
            <a:r>
              <a:rPr lang="en-US" sz="2400" dirty="0" smtClean="0"/>
              <a:t> </a:t>
            </a:r>
          </a:p>
        </p:txBody>
      </p:sp>
      <p:sp>
        <p:nvSpPr>
          <p:cNvPr id="17" name="TextBox 16"/>
          <p:cNvSpPr txBox="1"/>
          <p:nvPr/>
        </p:nvSpPr>
        <p:spPr>
          <a:xfrm>
            <a:off x="457200" y="1200090"/>
            <a:ext cx="7162800" cy="461665"/>
          </a:xfrm>
          <a:prstGeom prst="rect">
            <a:avLst/>
          </a:prstGeom>
          <a:noFill/>
        </p:spPr>
        <p:txBody>
          <a:bodyPr wrap="square" rtlCol="0">
            <a:spAutoFit/>
          </a:bodyPr>
          <a:lstStyle/>
          <a:p>
            <a:pPr>
              <a:buFont typeface="Wingdings" pitchFamily="2" charset="2"/>
              <a:buChar char="Ø"/>
            </a:pPr>
            <a:r>
              <a:rPr lang="en-US" sz="2000" dirty="0" smtClean="0">
                <a:latin typeface="Times New Roman" pitchFamily="18" charset="0"/>
                <a:cs typeface="Times New Roman" pitchFamily="18" charset="0"/>
              </a:rPr>
              <a:t> </a:t>
            </a:r>
            <a:r>
              <a:rPr lang="en-US" sz="2400" b="1" dirty="0" smtClean="0">
                <a:latin typeface="Times New Roman" pitchFamily="18" charset="0"/>
                <a:cs typeface="Times New Roman" pitchFamily="18" charset="0"/>
              </a:rPr>
              <a:t>Common-Reflection-Surface (CRS) stack  </a:t>
            </a:r>
            <a:endParaRPr lang="en-US" sz="2400" b="1" dirty="0">
              <a:latin typeface="Times New Roman" pitchFamily="18" charset="0"/>
              <a:cs typeface="Times New Roman" pitchFamily="18" charset="0"/>
            </a:endParaRPr>
          </a:p>
        </p:txBody>
      </p:sp>
      <p:sp>
        <p:nvSpPr>
          <p:cNvPr id="25" name="Arc 24"/>
          <p:cNvSpPr/>
          <p:nvPr/>
        </p:nvSpPr>
        <p:spPr>
          <a:xfrm rot="16464944">
            <a:off x="4614262" y="4305361"/>
            <a:ext cx="1184800" cy="1192680"/>
          </a:xfrm>
          <a:prstGeom prst="arc">
            <a:avLst>
              <a:gd name="adj1" fmla="val 17915391"/>
              <a:gd name="adj2" fmla="val 20347671"/>
            </a:avLst>
          </a:prstGeom>
          <a:noFill/>
          <a:ln w="28575">
            <a:solidFill>
              <a:srgbClr val="33CC3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28" name="Straight Connector 27"/>
          <p:cNvCxnSpPr>
            <a:stCxn id="24" idx="5"/>
          </p:cNvCxnSpPr>
          <p:nvPr/>
        </p:nvCxnSpPr>
        <p:spPr>
          <a:xfrm rot="5400000" flipH="1">
            <a:off x="4196013" y="3766891"/>
            <a:ext cx="708353" cy="642177"/>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sp>
        <p:nvSpPr>
          <p:cNvPr id="24" name="Oval 23"/>
          <p:cNvSpPr/>
          <p:nvPr/>
        </p:nvSpPr>
        <p:spPr>
          <a:xfrm>
            <a:off x="4816644" y="4387521"/>
            <a:ext cx="64008" cy="6400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9" name="Straight Connector 28"/>
          <p:cNvCxnSpPr/>
          <p:nvPr/>
        </p:nvCxnSpPr>
        <p:spPr>
          <a:xfrm rot="16200000" flipV="1">
            <a:off x="3559552" y="3060325"/>
            <a:ext cx="914326" cy="432476"/>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rot="5400000" flipH="1" flipV="1">
            <a:off x="3314700" y="3314700"/>
            <a:ext cx="990600" cy="1588"/>
          </a:xfrm>
          <a:prstGeom prst="line">
            <a:avLst/>
          </a:prstGeom>
          <a:ln w="12700">
            <a:solidFill>
              <a:srgbClr val="00B0F0"/>
            </a:solidFill>
            <a:prstDash val="dash"/>
          </a:ln>
        </p:spPr>
        <p:style>
          <a:lnRef idx="1">
            <a:schemeClr val="accent1"/>
          </a:lnRef>
          <a:fillRef idx="0">
            <a:schemeClr val="accent1"/>
          </a:fillRef>
          <a:effectRef idx="0">
            <a:schemeClr val="accent1"/>
          </a:effectRef>
          <a:fontRef idx="minor">
            <a:schemeClr val="tx1"/>
          </a:fontRef>
        </p:style>
      </p:cxnSp>
      <p:sp>
        <p:nvSpPr>
          <p:cNvPr id="35" name="Arc 34"/>
          <p:cNvSpPr/>
          <p:nvPr/>
        </p:nvSpPr>
        <p:spPr>
          <a:xfrm rot="6790527">
            <a:off x="3467229" y="2705229"/>
            <a:ext cx="731520" cy="731520"/>
          </a:xfrm>
          <a:prstGeom prst="arc">
            <a:avLst>
              <a:gd name="adj1" fmla="val 18077267"/>
              <a:gd name="adj2" fmla="val 20505455"/>
            </a:avLst>
          </a:prstGeom>
          <a:noFill/>
          <a:ln w="1270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3077" name="Picture 5"/>
          <p:cNvPicPr>
            <a:picLocks noChangeAspect="1" noChangeArrowheads="1"/>
          </p:cNvPicPr>
          <p:nvPr/>
        </p:nvPicPr>
        <p:blipFill>
          <a:blip r:embed="rId5">
            <a:clrChange>
              <a:clrFrom>
                <a:srgbClr val="FFFFFF"/>
              </a:clrFrom>
              <a:clrTo>
                <a:srgbClr val="FFFFFF">
                  <a:alpha val="0"/>
                </a:srgbClr>
              </a:clrTo>
            </a:clrChange>
            <a:duotone>
              <a:prstClr val="black"/>
              <a:schemeClr val="accent1">
                <a:tint val="45000"/>
                <a:satMod val="400000"/>
              </a:schemeClr>
            </a:duotone>
          </a:blip>
          <a:srcRect/>
          <a:stretch>
            <a:fillRect/>
          </a:stretch>
        </p:blipFill>
        <p:spPr bwMode="auto">
          <a:xfrm>
            <a:off x="3829050" y="3238500"/>
            <a:ext cx="152400" cy="152400"/>
          </a:xfrm>
          <a:prstGeom prst="rect">
            <a:avLst/>
          </a:prstGeom>
          <a:noFill/>
          <a:ln w="9525">
            <a:noFill/>
            <a:miter lim="800000"/>
            <a:headEnd/>
            <a:tailEnd/>
          </a:ln>
          <a:effectLst/>
        </p:spPr>
      </p:pic>
      <p:sp>
        <p:nvSpPr>
          <p:cNvPr id="37" name="Arc 36"/>
          <p:cNvSpPr/>
          <p:nvPr/>
        </p:nvSpPr>
        <p:spPr>
          <a:xfrm rot="16200000">
            <a:off x="4181475" y="3869056"/>
            <a:ext cx="2103120" cy="2103120"/>
          </a:xfrm>
          <a:prstGeom prst="arc">
            <a:avLst>
              <a:gd name="adj1" fmla="val 17915391"/>
              <a:gd name="adj2" fmla="val 20347671"/>
            </a:avLst>
          </a:prstGeom>
          <a:noFill/>
          <a:ln w="28575">
            <a:solidFill>
              <a:srgbClr val="33CC3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8" name="Arc 37"/>
          <p:cNvSpPr/>
          <p:nvPr/>
        </p:nvSpPr>
        <p:spPr>
          <a:xfrm rot="16200000">
            <a:off x="3724276" y="3375661"/>
            <a:ext cx="3017520" cy="3017520"/>
          </a:xfrm>
          <a:prstGeom prst="arc">
            <a:avLst>
              <a:gd name="adj1" fmla="val 17915391"/>
              <a:gd name="adj2" fmla="val 20347671"/>
            </a:avLst>
          </a:prstGeom>
          <a:noFill/>
          <a:ln w="28575">
            <a:solidFill>
              <a:srgbClr val="33CC3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0" name="Arc 39"/>
          <p:cNvSpPr/>
          <p:nvPr/>
        </p:nvSpPr>
        <p:spPr>
          <a:xfrm rot="17006956">
            <a:off x="2989159" y="3411641"/>
            <a:ext cx="5029200" cy="5029200"/>
          </a:xfrm>
          <a:prstGeom prst="arc">
            <a:avLst>
              <a:gd name="adj1" fmla="val 17915391"/>
              <a:gd name="adj2" fmla="val 20347671"/>
            </a:avLst>
          </a:prstGeom>
          <a:noFill/>
          <a:ln w="28575">
            <a:solidFill>
              <a:srgbClr val="33CC3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1" name="Arc 40"/>
          <p:cNvSpPr/>
          <p:nvPr/>
        </p:nvSpPr>
        <p:spPr>
          <a:xfrm rot="16991487">
            <a:off x="2509671" y="2966871"/>
            <a:ext cx="5943600" cy="5943600"/>
          </a:xfrm>
          <a:prstGeom prst="arc">
            <a:avLst>
              <a:gd name="adj1" fmla="val 17915391"/>
              <a:gd name="adj2" fmla="val 20347671"/>
            </a:avLst>
          </a:prstGeom>
          <a:noFill/>
          <a:ln w="28575">
            <a:solidFill>
              <a:srgbClr val="33CC3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2" name="Arc 41"/>
          <p:cNvSpPr/>
          <p:nvPr/>
        </p:nvSpPr>
        <p:spPr>
          <a:xfrm rot="16991487">
            <a:off x="1654092" y="2416092"/>
            <a:ext cx="7772400" cy="7772400"/>
          </a:xfrm>
          <a:prstGeom prst="arc">
            <a:avLst>
              <a:gd name="adj1" fmla="val 17915391"/>
              <a:gd name="adj2" fmla="val 20347671"/>
            </a:avLst>
          </a:prstGeom>
          <a:noFill/>
          <a:ln w="28575">
            <a:solidFill>
              <a:srgbClr val="33CC3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3" name="Arc 42"/>
          <p:cNvSpPr/>
          <p:nvPr/>
        </p:nvSpPr>
        <p:spPr>
          <a:xfrm rot="16457067">
            <a:off x="4404360" y="4023360"/>
            <a:ext cx="1005840" cy="1005840"/>
          </a:xfrm>
          <a:prstGeom prst="arc">
            <a:avLst>
              <a:gd name="adj1" fmla="val 17234079"/>
              <a:gd name="adj2" fmla="val 20742262"/>
            </a:avLst>
          </a:prstGeom>
          <a:noFill/>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4" name="Arc 43"/>
          <p:cNvSpPr/>
          <p:nvPr/>
        </p:nvSpPr>
        <p:spPr>
          <a:xfrm rot="16457067">
            <a:off x="3923383" y="3553742"/>
            <a:ext cx="1828800" cy="1828800"/>
          </a:xfrm>
          <a:prstGeom prst="arc">
            <a:avLst>
              <a:gd name="adj1" fmla="val 17234079"/>
              <a:gd name="adj2" fmla="val 20742262"/>
            </a:avLst>
          </a:prstGeom>
          <a:noFill/>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5" name="Arc 44"/>
          <p:cNvSpPr/>
          <p:nvPr/>
        </p:nvSpPr>
        <p:spPr>
          <a:xfrm rot="16950550">
            <a:off x="3344962" y="3158708"/>
            <a:ext cx="2926080" cy="2926080"/>
          </a:xfrm>
          <a:prstGeom prst="arc">
            <a:avLst>
              <a:gd name="adj1" fmla="val 17234079"/>
              <a:gd name="adj2" fmla="val 20742262"/>
            </a:avLst>
          </a:prstGeom>
          <a:noFill/>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6" name="Arc 45"/>
          <p:cNvSpPr/>
          <p:nvPr/>
        </p:nvSpPr>
        <p:spPr>
          <a:xfrm rot="16950550">
            <a:off x="3678011" y="3611336"/>
            <a:ext cx="2286000" cy="2286000"/>
          </a:xfrm>
          <a:prstGeom prst="arc">
            <a:avLst>
              <a:gd name="adj1" fmla="val 17234079"/>
              <a:gd name="adj2" fmla="val 20742262"/>
            </a:avLst>
          </a:prstGeom>
          <a:noFill/>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7" name="Arc 46"/>
          <p:cNvSpPr/>
          <p:nvPr/>
        </p:nvSpPr>
        <p:spPr>
          <a:xfrm rot="16950550">
            <a:off x="2818637" y="2618233"/>
            <a:ext cx="3840480" cy="3840480"/>
          </a:xfrm>
          <a:prstGeom prst="arc">
            <a:avLst>
              <a:gd name="adj1" fmla="val 17234079"/>
              <a:gd name="adj2" fmla="val 20742262"/>
            </a:avLst>
          </a:prstGeom>
          <a:noFill/>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9" name="TextBox 48"/>
          <p:cNvSpPr txBox="1"/>
          <p:nvPr/>
        </p:nvSpPr>
        <p:spPr>
          <a:xfrm>
            <a:off x="4724400" y="2438400"/>
            <a:ext cx="762000" cy="369332"/>
          </a:xfrm>
          <a:prstGeom prst="rect">
            <a:avLst/>
          </a:prstGeom>
          <a:noFill/>
        </p:spPr>
        <p:txBody>
          <a:bodyPr wrap="square" rtlCol="0">
            <a:spAutoFit/>
          </a:bodyPr>
          <a:lstStyle/>
          <a:p>
            <a:r>
              <a:rPr lang="en-US" b="1" dirty="0" smtClean="0">
                <a:solidFill>
                  <a:srgbClr val="FF0000"/>
                </a:solidFill>
              </a:rPr>
              <a:t>R</a:t>
            </a:r>
            <a:r>
              <a:rPr lang="en-US" b="1" baseline="-25000" dirty="0" smtClean="0">
                <a:solidFill>
                  <a:srgbClr val="FF0000"/>
                </a:solidFill>
              </a:rPr>
              <a:t>NIP</a:t>
            </a:r>
            <a:endParaRPr lang="en-US" b="1" dirty="0">
              <a:solidFill>
                <a:srgbClr val="FF0000"/>
              </a:solidFill>
            </a:endParaRPr>
          </a:p>
        </p:txBody>
      </p:sp>
      <p:sp>
        <p:nvSpPr>
          <p:cNvPr id="50" name="TextBox 49"/>
          <p:cNvSpPr txBox="1"/>
          <p:nvPr/>
        </p:nvSpPr>
        <p:spPr>
          <a:xfrm>
            <a:off x="2209800" y="3429000"/>
            <a:ext cx="762000" cy="369332"/>
          </a:xfrm>
          <a:prstGeom prst="rect">
            <a:avLst/>
          </a:prstGeom>
          <a:noFill/>
        </p:spPr>
        <p:txBody>
          <a:bodyPr wrap="square" rtlCol="0">
            <a:spAutoFit/>
          </a:bodyPr>
          <a:lstStyle/>
          <a:p>
            <a:r>
              <a:rPr lang="en-US" b="1" dirty="0" smtClean="0">
                <a:solidFill>
                  <a:srgbClr val="92D050"/>
                </a:solidFill>
              </a:rPr>
              <a:t>R</a:t>
            </a:r>
            <a:r>
              <a:rPr lang="en-US" b="1" baseline="-25000" dirty="0" smtClean="0">
                <a:solidFill>
                  <a:srgbClr val="92D050"/>
                </a:solidFill>
              </a:rPr>
              <a:t>N</a:t>
            </a:r>
            <a:endParaRPr lang="en-US" b="1" dirty="0">
              <a:solidFill>
                <a:srgbClr val="92D05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07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9"/>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1" nodeType="clickEffect">
                                  <p:stCondLst>
                                    <p:cond delay="0"/>
                                  </p:stCondLst>
                                  <p:childTnLst>
                                    <p:set>
                                      <p:cBhvr>
                                        <p:cTn id="48" dur="1" fill="hold">
                                          <p:stCondLst>
                                            <p:cond delay="0"/>
                                          </p:stCondLst>
                                        </p:cTn>
                                        <p:tgtEl>
                                          <p:spTgt spid="37"/>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8"/>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40"/>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1" nodeType="clickEffect">
                                  <p:stCondLst>
                                    <p:cond delay="0"/>
                                  </p:stCondLst>
                                  <p:childTnLst>
                                    <p:set>
                                      <p:cBhvr>
                                        <p:cTn id="60" dur="1" fill="hold">
                                          <p:stCondLst>
                                            <p:cond delay="0"/>
                                          </p:stCondLst>
                                        </p:cTn>
                                        <p:tgtEl>
                                          <p:spTgt spid="41"/>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42"/>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4" grpId="0" animBg="1"/>
      <p:bldP spid="35" grpId="0" animBg="1"/>
      <p:bldP spid="37" grpId="1" animBg="1"/>
      <p:bldP spid="38" grpId="0" animBg="1"/>
      <p:bldP spid="40" grpId="0" animBg="1"/>
      <p:bldP spid="41" grpId="1" animBg="1"/>
      <p:bldP spid="42" grpId="0" animBg="1"/>
      <p:bldP spid="43" grpId="0" animBg="1"/>
      <p:bldP spid="44" grpId="0" animBg="1"/>
      <p:bldP spid="45" grpId="0" animBg="1"/>
      <p:bldP spid="46" grpId="0" animBg="1"/>
      <p:bldP spid="47" grpId="0" animBg="1"/>
      <p:bldP spid="49" grpId="0"/>
      <p:bldP spid="5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eismic-2l.jpg"/>
          <p:cNvPicPr>
            <a:picLocks noChangeAspect="1"/>
          </p:cNvPicPr>
          <p:nvPr/>
        </p:nvPicPr>
        <p:blipFill>
          <a:blip r:embed="rId4">
            <a:clrChange>
              <a:clrFrom>
                <a:srgbClr val="FFFFFF"/>
              </a:clrFrom>
              <a:clrTo>
                <a:srgbClr val="FFFFFF">
                  <a:alpha val="0"/>
                </a:srgbClr>
              </a:clrTo>
            </a:clrChange>
            <a:lum bright="-100000" contrast="-91000"/>
          </a:blip>
          <a:stretch>
            <a:fillRect/>
          </a:stretch>
        </p:blipFill>
        <p:spPr>
          <a:xfrm>
            <a:off x="0" y="0"/>
            <a:ext cx="9144000" cy="6858000"/>
          </a:xfrm>
          <a:prstGeom prst="rect">
            <a:avLst/>
          </a:prstGeom>
          <a:ln>
            <a:noFill/>
          </a:ln>
          <a:effectLst>
            <a:softEdge rad="31750"/>
          </a:effectLst>
          <a:scene3d>
            <a:camera prst="orthographicFront">
              <a:rot lat="0" lon="0" rev="0"/>
            </a:camera>
            <a:lightRig rig="chilly" dir="t">
              <a:rot lat="0" lon="0" rev="18480000"/>
            </a:lightRig>
          </a:scene3d>
          <a:sp3d prstMaterial="clear">
            <a:bevelT h="63500"/>
          </a:sp3d>
        </p:spPr>
      </p:pic>
      <p:cxnSp>
        <p:nvCxnSpPr>
          <p:cNvPr id="8" name="Straight Connector 7"/>
          <p:cNvCxnSpPr/>
          <p:nvPr/>
        </p:nvCxnSpPr>
        <p:spPr>
          <a:xfrm>
            <a:off x="154578" y="990600"/>
            <a:ext cx="8778240" cy="158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6705600" y="457200"/>
            <a:ext cx="2209800" cy="430887"/>
          </a:xfrm>
          <a:prstGeom prst="rect">
            <a:avLst/>
          </a:prstGeom>
        </p:spPr>
        <p:txBody>
          <a:bodyPr wrap="square">
            <a:spAutoFit/>
          </a:bodyPr>
          <a:lstStyle/>
          <a:p>
            <a:r>
              <a:rPr lang="en-US" sz="2200" dirty="0" smtClean="0">
                <a:latin typeface="Times New Roman" pitchFamily="18" charset="0"/>
                <a:cs typeface="Times New Roman" pitchFamily="18" charset="0"/>
              </a:rPr>
              <a:t>MBCDS stack</a:t>
            </a:r>
            <a:endParaRPr lang="en-US" sz="2200" dirty="0"/>
          </a:p>
        </p:txBody>
      </p:sp>
      <p:sp>
        <p:nvSpPr>
          <p:cNvPr id="10" name="TextBox 9"/>
          <p:cNvSpPr txBox="1"/>
          <p:nvPr/>
        </p:nvSpPr>
        <p:spPr>
          <a:xfrm>
            <a:off x="1600200" y="457200"/>
            <a:ext cx="3048000" cy="461665"/>
          </a:xfrm>
          <a:prstGeom prst="rect">
            <a:avLst/>
          </a:prstGeom>
          <a:noFill/>
        </p:spPr>
        <p:txBody>
          <a:bodyPr wrap="square" rtlCol="0">
            <a:spAutoFit/>
          </a:bodyPr>
          <a:lstStyle/>
          <a:p>
            <a:r>
              <a:rPr lang="en-US" sz="2200" dirty="0" smtClean="0">
                <a:latin typeface="Times New Roman" pitchFamily="18" charset="0"/>
                <a:cs typeface="Times New Roman" pitchFamily="18" charset="0"/>
              </a:rPr>
              <a:t>Introduction</a:t>
            </a:r>
            <a:r>
              <a:rPr lang="en-US" sz="2400" dirty="0" smtClean="0"/>
              <a:t> </a:t>
            </a:r>
          </a:p>
        </p:txBody>
      </p:sp>
      <p:pic>
        <p:nvPicPr>
          <p:cNvPr id="44038" name="Picture 6"/>
          <p:cNvPicPr>
            <a:picLocks noChangeAspect="1" noChangeArrowheads="1"/>
          </p:cNvPicPr>
          <p:nvPr/>
        </p:nvPicPr>
        <p:blipFill>
          <a:blip r:embed="rId5">
            <a:clrChange>
              <a:clrFrom>
                <a:srgbClr val="000000"/>
              </a:clrFrom>
              <a:clrTo>
                <a:srgbClr val="000000">
                  <a:alpha val="0"/>
                </a:srgbClr>
              </a:clrTo>
            </a:clrChange>
            <a:lum bright="70000" contrast="-70000"/>
          </a:blip>
          <a:srcRect/>
          <a:stretch>
            <a:fillRect/>
          </a:stretch>
        </p:blipFill>
        <p:spPr bwMode="auto">
          <a:xfrm>
            <a:off x="762000" y="3124200"/>
            <a:ext cx="6042679" cy="2095697"/>
          </a:xfrm>
          <a:prstGeom prst="rect">
            <a:avLst/>
          </a:prstGeom>
          <a:noFill/>
          <a:ln w="9525">
            <a:noFill/>
            <a:miter lim="800000"/>
            <a:headEnd/>
            <a:tailEnd/>
          </a:ln>
          <a:effectLst/>
        </p:spPr>
      </p:pic>
      <p:graphicFrame>
        <p:nvGraphicFramePr>
          <p:cNvPr id="44039" name="Object 7"/>
          <p:cNvGraphicFramePr>
            <a:graphicFrameLocks noChangeAspect="1"/>
          </p:cNvGraphicFramePr>
          <p:nvPr/>
        </p:nvGraphicFramePr>
        <p:xfrm>
          <a:off x="609600" y="1752600"/>
          <a:ext cx="8948738" cy="860425"/>
        </p:xfrm>
        <a:graphic>
          <a:graphicData uri="http://schemas.openxmlformats.org/presentationml/2006/ole">
            <mc:AlternateContent xmlns:mc="http://schemas.openxmlformats.org/markup-compatibility/2006">
              <mc:Choice xmlns:v="urn:schemas-microsoft-com:vml" Requires="v">
                <p:oleObj spid="_x0000_s44059" name="Document" r:id="rId6" imgW="4302728" imgH="414799" progId="Word.Document.12">
                  <p:embed/>
                </p:oleObj>
              </mc:Choice>
              <mc:Fallback>
                <p:oleObj name="Document" r:id="rId6" imgW="4302728" imgH="414799" progId="Word.Document.12">
                  <p:embed/>
                  <p:pic>
                    <p:nvPicPr>
                      <p:cNvPr id="0"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600" y="1752600"/>
                        <a:ext cx="8948738" cy="860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5" name="Picture 4"/>
          <p:cNvPicPr>
            <a:picLocks noChangeAspect="1" noChangeArrowheads="1"/>
          </p:cNvPicPr>
          <p:nvPr/>
        </p:nvPicPr>
        <p:blipFill>
          <a:blip r:embed="rId8" cstate="print"/>
          <a:stretch>
            <a:fillRect/>
          </a:stretch>
        </p:blipFill>
        <p:spPr bwMode="auto">
          <a:xfrm>
            <a:off x="1905000" y="2438400"/>
            <a:ext cx="5129200" cy="4281261"/>
          </a:xfrm>
          <a:prstGeom prst="rect">
            <a:avLst/>
          </a:prstGeom>
          <a:noFill/>
          <a:ln>
            <a:noFill/>
          </a:ln>
        </p:spPr>
      </p:pic>
      <p:pic>
        <p:nvPicPr>
          <p:cNvPr id="16" name="Picture 4"/>
          <p:cNvPicPr>
            <a:picLocks noChangeAspect="1" noChangeArrowheads="1"/>
          </p:cNvPicPr>
          <p:nvPr/>
        </p:nvPicPr>
        <p:blipFill>
          <a:blip r:embed="rId9"/>
          <a:stretch>
            <a:fillRect/>
          </a:stretch>
        </p:blipFill>
        <p:spPr bwMode="auto">
          <a:xfrm>
            <a:off x="2057400" y="2590800"/>
            <a:ext cx="4884943" cy="3962400"/>
          </a:xfrm>
          <a:prstGeom prst="rect">
            <a:avLst/>
          </a:prstGeom>
          <a:noFill/>
          <a:ln>
            <a:noFill/>
          </a:ln>
        </p:spPr>
      </p:pic>
      <p:sp>
        <p:nvSpPr>
          <p:cNvPr id="13" name="TextBox 12"/>
          <p:cNvSpPr txBox="1"/>
          <p:nvPr/>
        </p:nvSpPr>
        <p:spPr>
          <a:xfrm>
            <a:off x="457200" y="1200090"/>
            <a:ext cx="7162800" cy="461665"/>
          </a:xfrm>
          <a:prstGeom prst="rect">
            <a:avLst/>
          </a:prstGeom>
          <a:noFill/>
        </p:spPr>
        <p:txBody>
          <a:bodyPr wrap="square" rtlCol="0">
            <a:spAutoFit/>
          </a:bodyPr>
          <a:lstStyle/>
          <a:p>
            <a:pPr>
              <a:buFont typeface="Wingdings" pitchFamily="2" charset="2"/>
              <a:buChar char="Ø"/>
            </a:pPr>
            <a:r>
              <a:rPr lang="en-US" sz="2000" dirty="0" smtClean="0">
                <a:latin typeface="Times New Roman" pitchFamily="18" charset="0"/>
                <a:cs typeface="Times New Roman" pitchFamily="18" charset="0"/>
              </a:rPr>
              <a:t> </a:t>
            </a:r>
            <a:r>
              <a:rPr lang="en-US" sz="2400" b="1" dirty="0" smtClean="0">
                <a:latin typeface="Times New Roman" pitchFamily="18" charset="0"/>
                <a:cs typeface="Times New Roman" pitchFamily="18" charset="0"/>
              </a:rPr>
              <a:t>Common-Reflection-Surface (CRS) stack  </a:t>
            </a:r>
            <a:endParaRPr lang="en-US" sz="2400" b="1"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0" fill="hold" nodeType="clickEffect">
                                  <p:stCondLst>
                                    <p:cond delay="0"/>
                                  </p:stCondLst>
                                  <p:childTnLst>
                                    <p:anim calcmode="lin" valueType="num">
                                      <p:cBhvr>
                                        <p:cTn id="6" dur="500"/>
                                        <p:tgtEl>
                                          <p:spTgt spid="44038"/>
                                        </p:tgtEl>
                                        <p:attrNameLst>
                                          <p:attrName>ppt_w</p:attrName>
                                        </p:attrNameLst>
                                      </p:cBhvr>
                                      <p:tavLst>
                                        <p:tav tm="0">
                                          <p:val>
                                            <p:strVal val="ppt_w"/>
                                          </p:val>
                                        </p:tav>
                                        <p:tav tm="100000">
                                          <p:val>
                                            <p:fltVal val="0"/>
                                          </p:val>
                                        </p:tav>
                                      </p:tavLst>
                                    </p:anim>
                                    <p:anim calcmode="lin" valueType="num">
                                      <p:cBhvr>
                                        <p:cTn id="7" dur="500"/>
                                        <p:tgtEl>
                                          <p:spTgt spid="44038"/>
                                        </p:tgtEl>
                                        <p:attrNameLst>
                                          <p:attrName>ppt_h</p:attrName>
                                        </p:attrNameLst>
                                      </p:cBhvr>
                                      <p:tavLst>
                                        <p:tav tm="0">
                                          <p:val>
                                            <p:strVal val="ppt_h"/>
                                          </p:val>
                                        </p:tav>
                                        <p:tav tm="100000">
                                          <p:val>
                                            <p:fltVal val="0"/>
                                          </p:val>
                                        </p:tav>
                                      </p:tavLst>
                                    </p:anim>
                                    <p:animEffect transition="out" filter="fade">
                                      <p:cBhvr>
                                        <p:cTn id="8" dur="500"/>
                                        <p:tgtEl>
                                          <p:spTgt spid="44038"/>
                                        </p:tgtEl>
                                      </p:cBhvr>
                                    </p:animEffect>
                                    <p:set>
                                      <p:cBhvr>
                                        <p:cTn id="9" dur="1" fill="hold">
                                          <p:stCondLst>
                                            <p:cond delay="499"/>
                                          </p:stCondLst>
                                        </p:cTn>
                                        <p:tgtEl>
                                          <p:spTgt spid="44038"/>
                                        </p:tgtEl>
                                        <p:attrNameLst>
                                          <p:attrName>style.visibility</p:attrName>
                                        </p:attrNameLst>
                                      </p:cBhvr>
                                      <p:to>
                                        <p:strVal val="hidden"/>
                                      </p:to>
                                    </p:set>
                                  </p:childTnLst>
                                </p:cTn>
                              </p:par>
                              <p:par>
                                <p:cTn id="10" presetID="53"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xit" presetSubtype="0" fill="hold" nodeType="clickEffect">
                                  <p:stCondLst>
                                    <p:cond delay="0"/>
                                  </p:stCondLst>
                                  <p:childTnLst>
                                    <p:anim calcmode="lin" valueType="num">
                                      <p:cBhvr>
                                        <p:cTn id="18" dur="500"/>
                                        <p:tgtEl>
                                          <p:spTgt spid="15"/>
                                        </p:tgtEl>
                                        <p:attrNameLst>
                                          <p:attrName>ppt_w</p:attrName>
                                        </p:attrNameLst>
                                      </p:cBhvr>
                                      <p:tavLst>
                                        <p:tav tm="0">
                                          <p:val>
                                            <p:strVal val="ppt_w"/>
                                          </p:val>
                                        </p:tav>
                                        <p:tav tm="100000">
                                          <p:val>
                                            <p:fltVal val="0"/>
                                          </p:val>
                                        </p:tav>
                                      </p:tavLst>
                                    </p:anim>
                                    <p:anim calcmode="lin" valueType="num">
                                      <p:cBhvr>
                                        <p:cTn id="19" dur="500"/>
                                        <p:tgtEl>
                                          <p:spTgt spid="15"/>
                                        </p:tgtEl>
                                        <p:attrNameLst>
                                          <p:attrName>ppt_h</p:attrName>
                                        </p:attrNameLst>
                                      </p:cBhvr>
                                      <p:tavLst>
                                        <p:tav tm="0">
                                          <p:val>
                                            <p:strVal val="ppt_h"/>
                                          </p:val>
                                        </p:tav>
                                        <p:tav tm="100000">
                                          <p:val>
                                            <p:fltVal val="0"/>
                                          </p:val>
                                        </p:tav>
                                      </p:tavLst>
                                    </p:anim>
                                    <p:animEffect transition="out" filter="fade">
                                      <p:cBhvr>
                                        <p:cTn id="20" dur="500"/>
                                        <p:tgtEl>
                                          <p:spTgt spid="15"/>
                                        </p:tgtEl>
                                      </p:cBhvr>
                                    </p:animEffect>
                                    <p:set>
                                      <p:cBhvr>
                                        <p:cTn id="21" dur="1" fill="hold">
                                          <p:stCondLst>
                                            <p:cond delay="499"/>
                                          </p:stCondLst>
                                        </p:cTn>
                                        <p:tgtEl>
                                          <p:spTgt spid="15"/>
                                        </p:tgtEl>
                                        <p:attrNameLst>
                                          <p:attrName>style.visibility</p:attrName>
                                        </p:attrNameLst>
                                      </p:cBhvr>
                                      <p:to>
                                        <p:strVal val="hidden"/>
                                      </p:to>
                                    </p:set>
                                  </p:childTnLst>
                                </p:cTn>
                              </p:par>
                              <p:par>
                                <p:cTn id="22" presetID="53" presetClass="entr" presetSubtype="0"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cBhvr>
                                        <p:cTn id="24" dur="500" fill="hold"/>
                                        <p:tgtEl>
                                          <p:spTgt spid="16"/>
                                        </p:tgtEl>
                                        <p:attrNameLst>
                                          <p:attrName>ppt_w</p:attrName>
                                        </p:attrNameLst>
                                      </p:cBhvr>
                                      <p:tavLst>
                                        <p:tav tm="0">
                                          <p:val>
                                            <p:fltVal val="0"/>
                                          </p:val>
                                        </p:tav>
                                        <p:tav tm="100000">
                                          <p:val>
                                            <p:strVal val="#ppt_w"/>
                                          </p:val>
                                        </p:tav>
                                      </p:tavLst>
                                    </p:anim>
                                    <p:anim calcmode="lin" valueType="num">
                                      <p:cBhvr>
                                        <p:cTn id="25" dur="500" fill="hold"/>
                                        <p:tgtEl>
                                          <p:spTgt spid="16"/>
                                        </p:tgtEl>
                                        <p:attrNameLst>
                                          <p:attrName>ppt_h</p:attrName>
                                        </p:attrNameLst>
                                      </p:cBhvr>
                                      <p:tavLst>
                                        <p:tav tm="0">
                                          <p:val>
                                            <p:fltVal val="0"/>
                                          </p:val>
                                        </p:tav>
                                        <p:tav tm="100000">
                                          <p:val>
                                            <p:strVal val="#ppt_h"/>
                                          </p:val>
                                        </p:tav>
                                      </p:tavLst>
                                    </p:anim>
                                    <p:animEffect transition="in" filter="fade">
                                      <p:cBhvr>
                                        <p:cTn id="2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eismic-2l.jpg"/>
          <p:cNvPicPr>
            <a:picLocks noChangeAspect="1"/>
          </p:cNvPicPr>
          <p:nvPr/>
        </p:nvPicPr>
        <p:blipFill>
          <a:blip r:embed="rId3">
            <a:clrChange>
              <a:clrFrom>
                <a:srgbClr val="FFFFFF"/>
              </a:clrFrom>
              <a:clrTo>
                <a:srgbClr val="FFFFFF">
                  <a:alpha val="0"/>
                </a:srgbClr>
              </a:clrTo>
            </a:clrChange>
            <a:duotone>
              <a:prstClr val="black"/>
              <a:srgbClr val="D9C3A5">
                <a:tint val="50000"/>
                <a:satMod val="180000"/>
              </a:srgbClr>
            </a:duotone>
            <a:lum bright="-64000"/>
          </a:blip>
          <a:stretch>
            <a:fillRect/>
          </a:stretch>
        </p:blipFill>
        <p:spPr>
          <a:xfrm>
            <a:off x="0" y="0"/>
            <a:ext cx="9144000" cy="6858000"/>
          </a:xfrm>
          <a:prstGeom prst="rect">
            <a:avLst/>
          </a:prstGeom>
          <a:ln>
            <a:noFill/>
          </a:ln>
          <a:effectLst>
            <a:softEdge rad="31750"/>
          </a:effectLst>
          <a:scene3d>
            <a:camera prst="orthographicFront">
              <a:rot lat="0" lon="0" rev="0"/>
            </a:camera>
            <a:lightRig rig="chilly" dir="t">
              <a:rot lat="0" lon="0" rev="18480000"/>
            </a:lightRig>
          </a:scene3d>
          <a:sp3d prstMaterial="clear">
            <a:bevelT h="63500"/>
          </a:sp3d>
        </p:spPr>
      </p:pic>
      <p:sp>
        <p:nvSpPr>
          <p:cNvPr id="10" name="Rectangle 2"/>
          <p:cNvSpPr>
            <a:spLocks noChangeArrowheads="1"/>
          </p:cNvSpPr>
          <p:nvPr/>
        </p:nvSpPr>
        <p:spPr bwMode="auto">
          <a:xfrm>
            <a:off x="0" y="3810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sp>
        <p:nvSpPr>
          <p:cNvPr id="11" name="Rectangle 4"/>
          <p:cNvSpPr>
            <a:spLocks noChangeArrowheads="1"/>
          </p:cNvSpPr>
          <p:nvPr/>
        </p:nvSpPr>
        <p:spPr bwMode="auto">
          <a:xfrm>
            <a:off x="0" y="3810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pic>
        <p:nvPicPr>
          <p:cNvPr id="12" name="Picture 7"/>
          <p:cNvPicPr>
            <a:picLocks noChangeAspect="1" noChangeArrowheads="1"/>
          </p:cNvPicPr>
          <p:nvPr/>
        </p:nvPicPr>
        <p:blipFill>
          <a:blip r:embed="rId4"/>
          <a:srcRect/>
          <a:stretch>
            <a:fillRect/>
          </a:stretch>
        </p:blipFill>
        <p:spPr bwMode="auto">
          <a:xfrm>
            <a:off x="4800600" y="2826378"/>
            <a:ext cx="3701155" cy="3593592"/>
          </a:xfrm>
          <a:prstGeom prst="rect">
            <a:avLst/>
          </a:prstGeom>
          <a:noFill/>
          <a:ln w="9525">
            <a:noFill/>
            <a:miter lim="800000"/>
            <a:headEnd/>
            <a:tailEnd/>
          </a:ln>
          <a:effectLst/>
        </p:spPr>
      </p:pic>
      <p:pic>
        <p:nvPicPr>
          <p:cNvPr id="13" name="Picture 8"/>
          <p:cNvPicPr>
            <a:picLocks noChangeAspect="1" noChangeArrowheads="1"/>
          </p:cNvPicPr>
          <p:nvPr/>
        </p:nvPicPr>
        <p:blipFill>
          <a:blip r:embed="rId5"/>
          <a:srcRect/>
          <a:stretch>
            <a:fillRect/>
          </a:stretch>
        </p:blipFill>
        <p:spPr bwMode="auto">
          <a:xfrm>
            <a:off x="4800600" y="2835166"/>
            <a:ext cx="3701154" cy="3593592"/>
          </a:xfrm>
          <a:prstGeom prst="rect">
            <a:avLst/>
          </a:prstGeom>
          <a:noFill/>
          <a:ln w="9525">
            <a:noFill/>
            <a:miter lim="800000"/>
            <a:headEnd/>
            <a:tailEnd/>
          </a:ln>
          <a:effectLst/>
        </p:spPr>
      </p:pic>
      <p:pic>
        <p:nvPicPr>
          <p:cNvPr id="14" name="Picture 10"/>
          <p:cNvPicPr>
            <a:picLocks noChangeAspect="1" noChangeArrowheads="1"/>
          </p:cNvPicPr>
          <p:nvPr/>
        </p:nvPicPr>
        <p:blipFill>
          <a:blip r:embed="rId6"/>
          <a:srcRect/>
          <a:stretch>
            <a:fillRect/>
          </a:stretch>
        </p:blipFill>
        <p:spPr bwMode="auto">
          <a:xfrm>
            <a:off x="4800600" y="2819400"/>
            <a:ext cx="3705225" cy="3590925"/>
          </a:xfrm>
          <a:prstGeom prst="rect">
            <a:avLst/>
          </a:prstGeom>
          <a:noFill/>
          <a:ln w="9525">
            <a:noFill/>
            <a:miter lim="800000"/>
            <a:headEnd/>
            <a:tailEnd/>
          </a:ln>
          <a:effectLst/>
        </p:spPr>
      </p:pic>
      <p:pic>
        <p:nvPicPr>
          <p:cNvPr id="15" name="Picture 11"/>
          <p:cNvPicPr>
            <a:picLocks noChangeAspect="1" noChangeArrowheads="1"/>
          </p:cNvPicPr>
          <p:nvPr/>
        </p:nvPicPr>
        <p:blipFill>
          <a:blip r:embed="rId7"/>
          <a:srcRect/>
          <a:stretch>
            <a:fillRect/>
          </a:stretch>
        </p:blipFill>
        <p:spPr bwMode="auto">
          <a:xfrm>
            <a:off x="4800600" y="2819400"/>
            <a:ext cx="3701155" cy="3593592"/>
          </a:xfrm>
          <a:prstGeom prst="rect">
            <a:avLst/>
          </a:prstGeom>
          <a:noFill/>
          <a:ln w="9525">
            <a:noFill/>
            <a:miter lim="800000"/>
            <a:headEnd/>
            <a:tailEnd/>
          </a:ln>
          <a:effectLst/>
        </p:spPr>
      </p:pic>
      <p:pic>
        <p:nvPicPr>
          <p:cNvPr id="16" name="Picture 13"/>
          <p:cNvPicPr>
            <a:picLocks noChangeAspect="1" noChangeArrowheads="1"/>
          </p:cNvPicPr>
          <p:nvPr/>
        </p:nvPicPr>
        <p:blipFill>
          <a:blip r:embed="rId8"/>
          <a:srcRect/>
          <a:stretch>
            <a:fillRect/>
          </a:stretch>
        </p:blipFill>
        <p:spPr bwMode="auto">
          <a:xfrm>
            <a:off x="4800600" y="2819400"/>
            <a:ext cx="3701155" cy="3593592"/>
          </a:xfrm>
          <a:prstGeom prst="rect">
            <a:avLst/>
          </a:prstGeom>
          <a:noFill/>
          <a:ln w="9525">
            <a:noFill/>
            <a:miter lim="800000"/>
            <a:headEnd/>
            <a:tailEnd/>
          </a:ln>
          <a:effectLst/>
        </p:spPr>
      </p:pic>
      <p:pic>
        <p:nvPicPr>
          <p:cNvPr id="17" name="Picture 14"/>
          <p:cNvPicPr>
            <a:picLocks noChangeAspect="1" noChangeArrowheads="1"/>
          </p:cNvPicPr>
          <p:nvPr/>
        </p:nvPicPr>
        <p:blipFill>
          <a:blip r:embed="rId9"/>
          <a:srcRect/>
          <a:stretch>
            <a:fillRect/>
          </a:stretch>
        </p:blipFill>
        <p:spPr bwMode="auto">
          <a:xfrm>
            <a:off x="4800600" y="2819400"/>
            <a:ext cx="3701155" cy="3593592"/>
          </a:xfrm>
          <a:prstGeom prst="rect">
            <a:avLst/>
          </a:prstGeom>
          <a:noFill/>
          <a:ln w="9525">
            <a:noFill/>
            <a:miter lim="800000"/>
            <a:headEnd/>
            <a:tailEnd/>
          </a:ln>
          <a:effectLst/>
        </p:spPr>
      </p:pic>
      <p:pic>
        <p:nvPicPr>
          <p:cNvPr id="18" name="Picture 15"/>
          <p:cNvPicPr>
            <a:picLocks noChangeAspect="1" noChangeArrowheads="1"/>
          </p:cNvPicPr>
          <p:nvPr/>
        </p:nvPicPr>
        <p:blipFill>
          <a:blip r:embed="rId10"/>
          <a:srcRect/>
          <a:stretch>
            <a:fillRect/>
          </a:stretch>
        </p:blipFill>
        <p:spPr bwMode="auto">
          <a:xfrm>
            <a:off x="4800600" y="2819400"/>
            <a:ext cx="3701155" cy="3593592"/>
          </a:xfrm>
          <a:prstGeom prst="rect">
            <a:avLst/>
          </a:prstGeom>
          <a:noFill/>
          <a:ln w="9525">
            <a:noFill/>
            <a:miter lim="800000"/>
            <a:headEnd/>
            <a:tailEnd/>
          </a:ln>
          <a:effectLst/>
        </p:spPr>
      </p:pic>
      <p:pic>
        <p:nvPicPr>
          <p:cNvPr id="19" name="Picture 16"/>
          <p:cNvPicPr>
            <a:picLocks noChangeAspect="1" noChangeArrowheads="1"/>
          </p:cNvPicPr>
          <p:nvPr/>
        </p:nvPicPr>
        <p:blipFill>
          <a:blip r:embed="rId11"/>
          <a:srcRect/>
          <a:stretch>
            <a:fillRect/>
          </a:stretch>
        </p:blipFill>
        <p:spPr bwMode="auto">
          <a:xfrm>
            <a:off x="4800600" y="2819400"/>
            <a:ext cx="3701155" cy="3593592"/>
          </a:xfrm>
          <a:prstGeom prst="rect">
            <a:avLst/>
          </a:prstGeom>
          <a:noFill/>
          <a:ln w="9525">
            <a:noFill/>
            <a:miter lim="800000"/>
            <a:headEnd/>
            <a:tailEnd/>
          </a:ln>
          <a:effectLst/>
        </p:spPr>
      </p:pic>
      <p:pic>
        <p:nvPicPr>
          <p:cNvPr id="20" name="Picture 17"/>
          <p:cNvPicPr>
            <a:picLocks noChangeAspect="1" noChangeArrowheads="1"/>
          </p:cNvPicPr>
          <p:nvPr/>
        </p:nvPicPr>
        <p:blipFill>
          <a:blip r:embed="rId12"/>
          <a:srcRect/>
          <a:stretch>
            <a:fillRect/>
          </a:stretch>
        </p:blipFill>
        <p:spPr bwMode="auto">
          <a:xfrm>
            <a:off x="4800600" y="2819400"/>
            <a:ext cx="3701155" cy="3593592"/>
          </a:xfrm>
          <a:prstGeom prst="rect">
            <a:avLst/>
          </a:prstGeom>
          <a:noFill/>
          <a:ln w="9525">
            <a:noFill/>
            <a:miter lim="800000"/>
            <a:headEnd/>
            <a:tailEnd/>
          </a:ln>
          <a:effectLst/>
        </p:spPr>
      </p:pic>
      <p:pic>
        <p:nvPicPr>
          <p:cNvPr id="21" name="Picture 27"/>
          <p:cNvPicPr>
            <a:picLocks noChangeAspect="1" noChangeArrowheads="1"/>
          </p:cNvPicPr>
          <p:nvPr/>
        </p:nvPicPr>
        <p:blipFill>
          <a:blip r:embed="rId13"/>
          <a:srcRect/>
          <a:stretch>
            <a:fillRect/>
          </a:stretch>
        </p:blipFill>
        <p:spPr bwMode="auto">
          <a:xfrm>
            <a:off x="838200" y="2819400"/>
            <a:ext cx="3863190" cy="3657600"/>
          </a:xfrm>
          <a:prstGeom prst="rect">
            <a:avLst/>
          </a:prstGeom>
          <a:noFill/>
          <a:ln w="9525">
            <a:noFill/>
            <a:miter lim="800000"/>
            <a:headEnd/>
            <a:tailEnd/>
          </a:ln>
          <a:effectLst/>
        </p:spPr>
      </p:pic>
      <p:pic>
        <p:nvPicPr>
          <p:cNvPr id="22" name="Picture 28"/>
          <p:cNvPicPr>
            <a:picLocks noChangeAspect="1" noChangeArrowheads="1"/>
          </p:cNvPicPr>
          <p:nvPr/>
        </p:nvPicPr>
        <p:blipFill>
          <a:blip r:embed="rId14"/>
          <a:srcRect/>
          <a:stretch>
            <a:fillRect/>
          </a:stretch>
        </p:blipFill>
        <p:spPr bwMode="auto">
          <a:xfrm>
            <a:off x="838200" y="2819400"/>
            <a:ext cx="3863190" cy="3657600"/>
          </a:xfrm>
          <a:prstGeom prst="rect">
            <a:avLst/>
          </a:prstGeom>
          <a:noFill/>
          <a:ln w="9525">
            <a:noFill/>
            <a:miter lim="800000"/>
            <a:headEnd/>
            <a:tailEnd/>
          </a:ln>
          <a:effectLst/>
        </p:spPr>
      </p:pic>
      <p:pic>
        <p:nvPicPr>
          <p:cNvPr id="23" name="Picture 29"/>
          <p:cNvPicPr>
            <a:picLocks noChangeAspect="1" noChangeArrowheads="1"/>
          </p:cNvPicPr>
          <p:nvPr/>
        </p:nvPicPr>
        <p:blipFill>
          <a:blip r:embed="rId15"/>
          <a:srcRect/>
          <a:stretch>
            <a:fillRect/>
          </a:stretch>
        </p:blipFill>
        <p:spPr bwMode="auto">
          <a:xfrm>
            <a:off x="838200" y="2819400"/>
            <a:ext cx="3863190" cy="3657600"/>
          </a:xfrm>
          <a:prstGeom prst="rect">
            <a:avLst/>
          </a:prstGeom>
          <a:noFill/>
          <a:ln w="9525">
            <a:noFill/>
            <a:miter lim="800000"/>
            <a:headEnd/>
            <a:tailEnd/>
          </a:ln>
          <a:effectLst/>
        </p:spPr>
      </p:pic>
      <p:pic>
        <p:nvPicPr>
          <p:cNvPr id="24" name="Picture 30"/>
          <p:cNvPicPr>
            <a:picLocks noChangeAspect="1" noChangeArrowheads="1"/>
          </p:cNvPicPr>
          <p:nvPr/>
        </p:nvPicPr>
        <p:blipFill>
          <a:blip r:embed="rId16"/>
          <a:srcRect/>
          <a:stretch>
            <a:fillRect/>
          </a:stretch>
        </p:blipFill>
        <p:spPr bwMode="auto">
          <a:xfrm>
            <a:off x="838200" y="2819400"/>
            <a:ext cx="3863190" cy="3657600"/>
          </a:xfrm>
          <a:prstGeom prst="rect">
            <a:avLst/>
          </a:prstGeom>
          <a:noFill/>
          <a:ln w="9525">
            <a:noFill/>
            <a:miter lim="800000"/>
            <a:headEnd/>
            <a:tailEnd/>
          </a:ln>
          <a:effectLst/>
        </p:spPr>
      </p:pic>
      <p:pic>
        <p:nvPicPr>
          <p:cNvPr id="25" name="Picture 31"/>
          <p:cNvPicPr>
            <a:picLocks noChangeAspect="1" noChangeArrowheads="1"/>
          </p:cNvPicPr>
          <p:nvPr/>
        </p:nvPicPr>
        <p:blipFill>
          <a:blip r:embed="rId17"/>
          <a:srcRect/>
          <a:stretch>
            <a:fillRect/>
          </a:stretch>
        </p:blipFill>
        <p:spPr bwMode="auto">
          <a:xfrm>
            <a:off x="838200" y="2819400"/>
            <a:ext cx="3863190" cy="3657600"/>
          </a:xfrm>
          <a:prstGeom prst="rect">
            <a:avLst/>
          </a:prstGeom>
          <a:noFill/>
          <a:ln w="9525">
            <a:noFill/>
            <a:miter lim="800000"/>
            <a:headEnd/>
            <a:tailEnd/>
          </a:ln>
          <a:effectLst/>
        </p:spPr>
      </p:pic>
      <p:pic>
        <p:nvPicPr>
          <p:cNvPr id="26" name="Picture 32"/>
          <p:cNvPicPr>
            <a:picLocks noChangeAspect="1" noChangeArrowheads="1"/>
          </p:cNvPicPr>
          <p:nvPr/>
        </p:nvPicPr>
        <p:blipFill>
          <a:blip r:embed="rId18"/>
          <a:srcRect/>
          <a:stretch>
            <a:fillRect/>
          </a:stretch>
        </p:blipFill>
        <p:spPr bwMode="auto">
          <a:xfrm>
            <a:off x="838200" y="2819400"/>
            <a:ext cx="3863190" cy="3657600"/>
          </a:xfrm>
          <a:prstGeom prst="rect">
            <a:avLst/>
          </a:prstGeom>
          <a:noFill/>
          <a:ln w="9525">
            <a:noFill/>
            <a:miter lim="800000"/>
            <a:headEnd/>
            <a:tailEnd/>
          </a:ln>
          <a:effectLst/>
        </p:spPr>
      </p:pic>
      <p:pic>
        <p:nvPicPr>
          <p:cNvPr id="27" name="Picture 33"/>
          <p:cNvPicPr>
            <a:picLocks noChangeAspect="1" noChangeArrowheads="1"/>
          </p:cNvPicPr>
          <p:nvPr/>
        </p:nvPicPr>
        <p:blipFill>
          <a:blip r:embed="rId19"/>
          <a:srcRect/>
          <a:stretch>
            <a:fillRect/>
          </a:stretch>
        </p:blipFill>
        <p:spPr bwMode="auto">
          <a:xfrm>
            <a:off x="838200" y="2819400"/>
            <a:ext cx="3863190" cy="3657600"/>
          </a:xfrm>
          <a:prstGeom prst="rect">
            <a:avLst/>
          </a:prstGeom>
          <a:noFill/>
          <a:ln w="9525">
            <a:noFill/>
            <a:miter lim="800000"/>
            <a:headEnd/>
            <a:tailEnd/>
          </a:ln>
          <a:effectLst/>
        </p:spPr>
      </p:pic>
      <p:pic>
        <p:nvPicPr>
          <p:cNvPr id="28" name="Picture 34"/>
          <p:cNvPicPr>
            <a:picLocks noChangeAspect="1" noChangeArrowheads="1"/>
          </p:cNvPicPr>
          <p:nvPr/>
        </p:nvPicPr>
        <p:blipFill>
          <a:blip r:embed="rId20"/>
          <a:srcRect/>
          <a:stretch>
            <a:fillRect/>
          </a:stretch>
        </p:blipFill>
        <p:spPr bwMode="auto">
          <a:xfrm>
            <a:off x="838200" y="2819400"/>
            <a:ext cx="3863190" cy="3657600"/>
          </a:xfrm>
          <a:prstGeom prst="rect">
            <a:avLst/>
          </a:prstGeom>
          <a:noFill/>
          <a:ln w="9525">
            <a:noFill/>
            <a:miter lim="800000"/>
            <a:headEnd/>
            <a:tailEnd/>
          </a:ln>
          <a:effectLst/>
        </p:spPr>
      </p:pic>
      <p:pic>
        <p:nvPicPr>
          <p:cNvPr id="29" name="Picture 35"/>
          <p:cNvPicPr>
            <a:picLocks noChangeAspect="1" noChangeArrowheads="1"/>
          </p:cNvPicPr>
          <p:nvPr/>
        </p:nvPicPr>
        <p:blipFill>
          <a:blip r:embed="rId21"/>
          <a:srcRect/>
          <a:stretch>
            <a:fillRect/>
          </a:stretch>
        </p:blipFill>
        <p:spPr bwMode="auto">
          <a:xfrm>
            <a:off x="838200" y="2819400"/>
            <a:ext cx="3863190" cy="3657600"/>
          </a:xfrm>
          <a:prstGeom prst="rect">
            <a:avLst/>
          </a:prstGeom>
          <a:noFill/>
          <a:ln w="9525">
            <a:noFill/>
            <a:miter lim="800000"/>
            <a:headEnd/>
            <a:tailEnd/>
          </a:ln>
          <a:effectLst/>
        </p:spPr>
      </p:pic>
      <p:pic>
        <p:nvPicPr>
          <p:cNvPr id="30" name="Picture 36"/>
          <p:cNvPicPr>
            <a:picLocks noChangeAspect="1" noChangeArrowheads="1"/>
          </p:cNvPicPr>
          <p:nvPr/>
        </p:nvPicPr>
        <p:blipFill>
          <a:blip r:embed="rId22"/>
          <a:srcRect/>
          <a:stretch>
            <a:fillRect/>
          </a:stretch>
        </p:blipFill>
        <p:spPr bwMode="auto">
          <a:xfrm>
            <a:off x="4800600" y="2819400"/>
            <a:ext cx="3701155" cy="3593592"/>
          </a:xfrm>
          <a:prstGeom prst="rect">
            <a:avLst/>
          </a:prstGeom>
          <a:noFill/>
          <a:ln w="9525">
            <a:noFill/>
            <a:miter lim="800000"/>
            <a:headEnd/>
            <a:tailEnd/>
          </a:ln>
          <a:effectLst/>
        </p:spPr>
      </p:pic>
      <p:sp>
        <p:nvSpPr>
          <p:cNvPr id="31" name="Rectangle 2"/>
          <p:cNvSpPr>
            <a:spLocks noChangeArrowheads="1"/>
          </p:cNvSpPr>
          <p:nvPr/>
        </p:nvSpPr>
        <p:spPr bwMode="auto">
          <a:xfrm>
            <a:off x="0" y="3810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pic>
        <p:nvPicPr>
          <p:cNvPr id="32" name="Picture 3"/>
          <p:cNvPicPr>
            <a:picLocks noChangeAspect="1" noChangeArrowheads="1"/>
          </p:cNvPicPr>
          <p:nvPr/>
        </p:nvPicPr>
        <p:blipFill>
          <a:blip r:embed="rId23"/>
          <a:srcRect/>
          <a:stretch>
            <a:fillRect/>
          </a:stretch>
        </p:blipFill>
        <p:spPr bwMode="auto">
          <a:xfrm>
            <a:off x="838200" y="2819400"/>
            <a:ext cx="3863191" cy="3657600"/>
          </a:xfrm>
          <a:prstGeom prst="rect">
            <a:avLst/>
          </a:prstGeom>
          <a:noFill/>
          <a:ln w="9525">
            <a:noFill/>
            <a:miter lim="800000"/>
            <a:headEnd/>
            <a:tailEnd/>
          </a:ln>
          <a:effectLst/>
        </p:spPr>
      </p:pic>
      <p:sp>
        <p:nvSpPr>
          <p:cNvPr id="35" name="TextBox 34"/>
          <p:cNvSpPr txBox="1"/>
          <p:nvPr/>
        </p:nvSpPr>
        <p:spPr>
          <a:xfrm>
            <a:off x="1143000" y="1638300"/>
            <a:ext cx="5105400" cy="400110"/>
          </a:xfrm>
          <a:prstGeom prst="rect">
            <a:avLst/>
          </a:prstGeom>
          <a:noFill/>
        </p:spPr>
        <p:txBody>
          <a:bodyPr wrap="square" rtlCol="0">
            <a:spAutoFit/>
          </a:bodyPr>
          <a:lstStyle/>
          <a:p>
            <a:r>
              <a:rPr lang="en-US" dirty="0" smtClean="0"/>
              <a:t> </a:t>
            </a:r>
            <a:r>
              <a:rPr lang="en-US" sz="2000" dirty="0">
                <a:latin typeface="Times New Roman" pitchFamily="18" charset="0"/>
                <a:cs typeface="Times New Roman" pitchFamily="18" charset="0"/>
              </a:rPr>
              <a:t>c</a:t>
            </a:r>
            <a:r>
              <a:rPr lang="en-US" sz="2000" dirty="0" smtClean="0">
                <a:latin typeface="Times New Roman" pitchFamily="18" charset="0"/>
                <a:cs typeface="Times New Roman" pitchFamily="18" charset="0"/>
              </a:rPr>
              <a:t>onflicting dip situations </a:t>
            </a:r>
            <a:endParaRPr lang="en-US" sz="2000" dirty="0">
              <a:latin typeface="Times New Roman" pitchFamily="18" charset="0"/>
              <a:cs typeface="Times New Roman" pitchFamily="18" charset="0"/>
            </a:endParaRPr>
          </a:p>
        </p:txBody>
      </p:sp>
      <p:sp>
        <p:nvSpPr>
          <p:cNvPr id="39" name="TextBox 38"/>
          <p:cNvSpPr txBox="1"/>
          <p:nvPr/>
        </p:nvSpPr>
        <p:spPr>
          <a:xfrm rot="16200000">
            <a:off x="367920" y="4437162"/>
            <a:ext cx="1257301" cy="307777"/>
          </a:xfrm>
          <a:prstGeom prst="rect">
            <a:avLst/>
          </a:prstGeom>
          <a:solidFill>
            <a:schemeClr val="tx1"/>
          </a:solidFill>
        </p:spPr>
        <p:txBody>
          <a:bodyPr wrap="square" rtlCol="0">
            <a:spAutoFit/>
          </a:bodyPr>
          <a:lstStyle/>
          <a:p>
            <a:r>
              <a:rPr lang="en-US" sz="1400" b="1" dirty="0" smtClean="0">
                <a:solidFill>
                  <a:schemeClr val="bg1"/>
                </a:solidFill>
                <a:latin typeface="Times New Roman" pitchFamily="18" charset="0"/>
                <a:cs typeface="Times New Roman" pitchFamily="18" charset="0"/>
              </a:rPr>
              <a:t>Depth(Km)</a:t>
            </a:r>
            <a:endParaRPr lang="en-US" sz="1400" b="1" dirty="0">
              <a:solidFill>
                <a:schemeClr val="bg1"/>
              </a:solidFill>
              <a:latin typeface="Times New Roman" pitchFamily="18" charset="0"/>
              <a:cs typeface="Times New Roman" pitchFamily="18" charset="0"/>
            </a:endParaRPr>
          </a:p>
        </p:txBody>
      </p:sp>
      <p:sp>
        <p:nvSpPr>
          <p:cNvPr id="46" name="TextBox 45"/>
          <p:cNvSpPr txBox="1"/>
          <p:nvPr/>
        </p:nvSpPr>
        <p:spPr>
          <a:xfrm rot="16200000">
            <a:off x="4331826" y="4589562"/>
            <a:ext cx="1257301" cy="307777"/>
          </a:xfrm>
          <a:prstGeom prst="rect">
            <a:avLst/>
          </a:prstGeom>
          <a:solidFill>
            <a:schemeClr val="tx1"/>
          </a:solidFill>
        </p:spPr>
        <p:txBody>
          <a:bodyPr wrap="square" rtlCol="0">
            <a:spAutoFit/>
          </a:bodyPr>
          <a:lstStyle/>
          <a:p>
            <a:r>
              <a:rPr lang="en-US" sz="1400" b="1" dirty="0" smtClean="0">
                <a:solidFill>
                  <a:schemeClr val="bg1"/>
                </a:solidFill>
                <a:latin typeface="Times New Roman" pitchFamily="18" charset="0"/>
                <a:cs typeface="Times New Roman" pitchFamily="18" charset="0"/>
              </a:rPr>
              <a:t>Time(s)</a:t>
            </a:r>
            <a:endParaRPr lang="en-US" sz="1400" b="1" dirty="0">
              <a:solidFill>
                <a:schemeClr val="bg1"/>
              </a:solidFill>
              <a:latin typeface="Times New Roman" pitchFamily="18" charset="0"/>
              <a:cs typeface="Times New Roman" pitchFamily="18" charset="0"/>
            </a:endParaRPr>
          </a:p>
        </p:txBody>
      </p:sp>
      <p:cxnSp>
        <p:nvCxnSpPr>
          <p:cNvPr id="33" name="Straight Connector 32"/>
          <p:cNvCxnSpPr/>
          <p:nvPr/>
        </p:nvCxnSpPr>
        <p:spPr>
          <a:xfrm>
            <a:off x="154578" y="990600"/>
            <a:ext cx="8778240" cy="158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Rectangle 33"/>
          <p:cNvSpPr/>
          <p:nvPr/>
        </p:nvSpPr>
        <p:spPr>
          <a:xfrm>
            <a:off x="6705600" y="457200"/>
            <a:ext cx="2209800" cy="430887"/>
          </a:xfrm>
          <a:prstGeom prst="rect">
            <a:avLst/>
          </a:prstGeom>
        </p:spPr>
        <p:txBody>
          <a:bodyPr wrap="square">
            <a:spAutoFit/>
          </a:bodyPr>
          <a:lstStyle/>
          <a:p>
            <a:r>
              <a:rPr lang="en-US" sz="2200" dirty="0" smtClean="0">
                <a:latin typeface="Times New Roman" pitchFamily="18" charset="0"/>
                <a:cs typeface="Times New Roman" pitchFamily="18" charset="0"/>
              </a:rPr>
              <a:t>MBCDS stack</a:t>
            </a:r>
            <a:endParaRPr lang="en-US" sz="2200" dirty="0"/>
          </a:p>
        </p:txBody>
      </p:sp>
      <p:sp>
        <p:nvSpPr>
          <p:cNvPr id="40" name="TextBox 39"/>
          <p:cNvSpPr txBox="1"/>
          <p:nvPr/>
        </p:nvSpPr>
        <p:spPr>
          <a:xfrm>
            <a:off x="1600200" y="457200"/>
            <a:ext cx="3048000" cy="461665"/>
          </a:xfrm>
          <a:prstGeom prst="rect">
            <a:avLst/>
          </a:prstGeom>
          <a:noFill/>
        </p:spPr>
        <p:txBody>
          <a:bodyPr wrap="square" rtlCol="0">
            <a:spAutoFit/>
          </a:bodyPr>
          <a:lstStyle/>
          <a:p>
            <a:r>
              <a:rPr lang="en-US" sz="2200" dirty="0" smtClean="0">
                <a:latin typeface="Times New Roman" pitchFamily="18" charset="0"/>
                <a:cs typeface="Times New Roman" pitchFamily="18" charset="0"/>
              </a:rPr>
              <a:t>Introduction</a:t>
            </a:r>
            <a:r>
              <a:rPr lang="en-US" sz="2400" dirty="0" smtClean="0"/>
              <a:t> </a:t>
            </a:r>
          </a:p>
        </p:txBody>
      </p:sp>
      <p:sp>
        <p:nvSpPr>
          <p:cNvPr id="36" name="Bent-Up Arrow 35"/>
          <p:cNvSpPr/>
          <p:nvPr/>
        </p:nvSpPr>
        <p:spPr>
          <a:xfrm rot="5400000">
            <a:off x="914400" y="1600200"/>
            <a:ext cx="304800" cy="304800"/>
          </a:xfrm>
          <a:prstGeom prst="bentUpArrow">
            <a:avLst>
              <a:gd name="adj1" fmla="val 12879"/>
              <a:gd name="adj2" fmla="val 20455"/>
              <a:gd name="adj3" fmla="val 25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140E68"/>
                </a:solidFill>
              </a:rPr>
              <a:t>            </a:t>
            </a:r>
            <a:endParaRPr lang="en-US" dirty="0">
              <a:solidFill>
                <a:srgbClr val="140E68"/>
              </a:solidFill>
            </a:endParaRPr>
          </a:p>
        </p:txBody>
      </p:sp>
      <p:sp>
        <p:nvSpPr>
          <p:cNvPr id="37" name="TextBox 36"/>
          <p:cNvSpPr txBox="1"/>
          <p:nvPr/>
        </p:nvSpPr>
        <p:spPr>
          <a:xfrm>
            <a:off x="457200" y="1200090"/>
            <a:ext cx="7162800" cy="461665"/>
          </a:xfrm>
          <a:prstGeom prst="rect">
            <a:avLst/>
          </a:prstGeom>
          <a:noFill/>
        </p:spPr>
        <p:txBody>
          <a:bodyPr wrap="square" rtlCol="0">
            <a:spAutoFit/>
          </a:bodyPr>
          <a:lstStyle/>
          <a:p>
            <a:pPr>
              <a:buFont typeface="Wingdings" pitchFamily="2" charset="2"/>
              <a:buChar char="Ø"/>
            </a:pPr>
            <a:r>
              <a:rPr lang="en-US" sz="2000" dirty="0" smtClean="0">
                <a:latin typeface="Times New Roman" pitchFamily="18" charset="0"/>
                <a:cs typeface="Times New Roman" pitchFamily="18" charset="0"/>
              </a:rPr>
              <a:t> </a:t>
            </a:r>
            <a:r>
              <a:rPr lang="en-US" sz="2400" b="1" dirty="0" smtClean="0">
                <a:latin typeface="Times New Roman" pitchFamily="18" charset="0"/>
                <a:cs typeface="Times New Roman" pitchFamily="18" charset="0"/>
              </a:rPr>
              <a:t>Common-Reflection-Surface (CRS) stack  </a:t>
            </a:r>
            <a:endParaRPr lang="en-US" sz="2400" b="1"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2"/>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7"/>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8"/>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7"/>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9"/>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2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0"/>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29"/>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eismic-2l.jpg"/>
          <p:cNvPicPr>
            <a:picLocks noChangeAspect="1"/>
          </p:cNvPicPr>
          <p:nvPr/>
        </p:nvPicPr>
        <p:blipFill>
          <a:blip r:embed="rId3">
            <a:clrChange>
              <a:clrFrom>
                <a:srgbClr val="FFFFFF"/>
              </a:clrFrom>
              <a:clrTo>
                <a:srgbClr val="FFFFFF">
                  <a:alpha val="0"/>
                </a:srgbClr>
              </a:clrTo>
            </a:clrChange>
            <a:lum bright="-100000" contrast="-91000"/>
          </a:blip>
          <a:stretch>
            <a:fillRect/>
          </a:stretch>
        </p:blipFill>
        <p:spPr>
          <a:xfrm>
            <a:off x="0" y="0"/>
            <a:ext cx="9144000" cy="6858000"/>
          </a:xfrm>
          <a:prstGeom prst="rect">
            <a:avLst/>
          </a:prstGeom>
          <a:ln>
            <a:noFill/>
          </a:ln>
          <a:effectLst>
            <a:softEdge rad="31750"/>
          </a:effectLst>
          <a:scene3d>
            <a:camera prst="orthographicFront">
              <a:rot lat="0" lon="0" rev="0"/>
            </a:camera>
            <a:lightRig rig="chilly" dir="t">
              <a:rot lat="0" lon="0" rev="18480000"/>
            </a:lightRig>
          </a:scene3d>
          <a:sp3d prstMaterial="clear">
            <a:bevelT h="63500"/>
          </a:sp3d>
        </p:spPr>
      </p:pic>
      <p:pic>
        <p:nvPicPr>
          <p:cNvPr id="7" name="Picture 6"/>
          <p:cNvPicPr/>
          <p:nvPr/>
        </p:nvPicPr>
        <p:blipFill>
          <a:blip r:embed="rId4"/>
          <a:srcRect/>
          <a:stretch>
            <a:fillRect/>
          </a:stretch>
        </p:blipFill>
        <p:spPr bwMode="auto">
          <a:xfrm>
            <a:off x="1066800" y="2057400"/>
            <a:ext cx="6934200" cy="4495800"/>
          </a:xfrm>
          <a:prstGeom prst="rect">
            <a:avLst/>
          </a:prstGeom>
          <a:noFill/>
          <a:ln w="9525">
            <a:noFill/>
            <a:miter lim="800000"/>
            <a:headEnd/>
            <a:tailEnd/>
          </a:ln>
        </p:spPr>
      </p:pic>
      <p:pic>
        <p:nvPicPr>
          <p:cNvPr id="11" name="Picture 2"/>
          <p:cNvPicPr>
            <a:picLocks noChangeAspect="1" noChangeArrowheads="1"/>
          </p:cNvPicPr>
          <p:nvPr/>
        </p:nvPicPr>
        <p:blipFill>
          <a:blip r:embed="rId5"/>
          <a:srcRect/>
          <a:stretch>
            <a:fillRect/>
          </a:stretch>
        </p:blipFill>
        <p:spPr bwMode="auto">
          <a:xfrm>
            <a:off x="1600200" y="2819400"/>
            <a:ext cx="3657600" cy="3676405"/>
          </a:xfrm>
          <a:prstGeom prst="rect">
            <a:avLst/>
          </a:prstGeom>
          <a:noFill/>
          <a:ln w="9525">
            <a:noFill/>
            <a:miter lim="800000"/>
            <a:headEnd/>
            <a:tailEnd/>
          </a:ln>
          <a:effectLst/>
        </p:spPr>
      </p:pic>
      <p:pic>
        <p:nvPicPr>
          <p:cNvPr id="12" name="Picture 4"/>
          <p:cNvPicPr>
            <a:picLocks noChangeAspect="1" noChangeArrowheads="1"/>
          </p:cNvPicPr>
          <p:nvPr/>
        </p:nvPicPr>
        <p:blipFill>
          <a:blip r:embed="rId6"/>
          <a:srcRect/>
          <a:stretch>
            <a:fillRect/>
          </a:stretch>
        </p:blipFill>
        <p:spPr bwMode="auto">
          <a:xfrm>
            <a:off x="6124902" y="2590800"/>
            <a:ext cx="1752600" cy="3147219"/>
          </a:xfrm>
          <a:prstGeom prst="rect">
            <a:avLst/>
          </a:prstGeom>
          <a:noFill/>
          <a:ln w="9525">
            <a:noFill/>
            <a:miter lim="800000"/>
            <a:headEnd/>
            <a:tailEnd/>
          </a:ln>
          <a:effectLst/>
        </p:spPr>
      </p:pic>
      <p:pic>
        <p:nvPicPr>
          <p:cNvPr id="13" name="Picture 5"/>
          <p:cNvPicPr>
            <a:picLocks noChangeAspect="1" noChangeArrowheads="1"/>
          </p:cNvPicPr>
          <p:nvPr/>
        </p:nvPicPr>
        <p:blipFill>
          <a:blip r:embed="rId7"/>
          <a:srcRect/>
          <a:stretch>
            <a:fillRect/>
          </a:stretch>
        </p:blipFill>
        <p:spPr bwMode="auto">
          <a:xfrm>
            <a:off x="3048000" y="2590800"/>
            <a:ext cx="3037114" cy="2819400"/>
          </a:xfrm>
          <a:prstGeom prst="rect">
            <a:avLst/>
          </a:prstGeom>
          <a:noFill/>
          <a:ln w="9525">
            <a:noFill/>
            <a:miter lim="800000"/>
            <a:headEnd/>
            <a:tailEnd/>
          </a:ln>
          <a:effectLst/>
        </p:spPr>
      </p:pic>
      <p:sp>
        <p:nvSpPr>
          <p:cNvPr id="16" name="Rectangle 15"/>
          <p:cNvSpPr/>
          <p:nvPr/>
        </p:nvSpPr>
        <p:spPr>
          <a:xfrm>
            <a:off x="3429000" y="2133600"/>
            <a:ext cx="1371600" cy="2286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p:cNvSpPr/>
          <p:nvPr/>
        </p:nvSpPr>
        <p:spPr>
          <a:xfrm>
            <a:off x="1143000" y="4343400"/>
            <a:ext cx="228600" cy="6096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6" name="Straight Connector 25"/>
          <p:cNvCxnSpPr/>
          <p:nvPr/>
        </p:nvCxnSpPr>
        <p:spPr>
          <a:xfrm>
            <a:off x="154578" y="990600"/>
            <a:ext cx="8778240" cy="158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1143000" y="1638300"/>
            <a:ext cx="5105400" cy="400110"/>
          </a:xfrm>
          <a:prstGeom prst="rect">
            <a:avLst/>
          </a:prstGeom>
          <a:noFill/>
        </p:spPr>
        <p:txBody>
          <a:bodyPr wrap="square" rtlCol="0">
            <a:spAutoFit/>
          </a:bodyPr>
          <a:lstStyle/>
          <a:p>
            <a:r>
              <a:rPr lang="en-US" dirty="0" smtClean="0"/>
              <a:t> </a:t>
            </a:r>
            <a:r>
              <a:rPr lang="en-US" sz="2000" dirty="0">
                <a:latin typeface="Times New Roman" pitchFamily="18" charset="0"/>
                <a:cs typeface="Times New Roman" pitchFamily="18" charset="0"/>
              </a:rPr>
              <a:t>c</a:t>
            </a:r>
            <a:r>
              <a:rPr lang="en-US" sz="2000" dirty="0" smtClean="0">
                <a:latin typeface="Times New Roman" pitchFamily="18" charset="0"/>
                <a:cs typeface="Times New Roman" pitchFamily="18" charset="0"/>
              </a:rPr>
              <a:t>onflicting dip situations </a:t>
            </a:r>
            <a:endParaRPr lang="en-US" sz="2000" dirty="0">
              <a:latin typeface="Times New Roman" pitchFamily="18" charset="0"/>
              <a:cs typeface="Times New Roman" pitchFamily="18" charset="0"/>
            </a:endParaRPr>
          </a:p>
        </p:txBody>
      </p:sp>
      <p:sp>
        <p:nvSpPr>
          <p:cNvPr id="15" name="Bent-Up Arrow 14"/>
          <p:cNvSpPr/>
          <p:nvPr/>
        </p:nvSpPr>
        <p:spPr>
          <a:xfrm rot="5400000">
            <a:off x="914400" y="1600200"/>
            <a:ext cx="304800" cy="304800"/>
          </a:xfrm>
          <a:prstGeom prst="bentUpArrow">
            <a:avLst>
              <a:gd name="adj1" fmla="val 12879"/>
              <a:gd name="adj2" fmla="val 20455"/>
              <a:gd name="adj3" fmla="val 25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140E68"/>
                </a:solidFill>
              </a:rPr>
              <a:t>            </a:t>
            </a:r>
            <a:endParaRPr lang="en-US" dirty="0">
              <a:solidFill>
                <a:srgbClr val="140E68"/>
              </a:solidFill>
            </a:endParaRPr>
          </a:p>
        </p:txBody>
      </p:sp>
      <p:sp>
        <p:nvSpPr>
          <p:cNvPr id="18" name="TextBox 17"/>
          <p:cNvSpPr txBox="1"/>
          <p:nvPr/>
        </p:nvSpPr>
        <p:spPr>
          <a:xfrm>
            <a:off x="457200" y="1200090"/>
            <a:ext cx="7162800" cy="461665"/>
          </a:xfrm>
          <a:prstGeom prst="rect">
            <a:avLst/>
          </a:prstGeom>
          <a:noFill/>
        </p:spPr>
        <p:txBody>
          <a:bodyPr wrap="square" rtlCol="0">
            <a:spAutoFit/>
          </a:bodyPr>
          <a:lstStyle/>
          <a:p>
            <a:pPr>
              <a:buFont typeface="Wingdings" pitchFamily="2" charset="2"/>
              <a:buChar char="Ø"/>
            </a:pPr>
            <a:r>
              <a:rPr lang="en-US" sz="2000" dirty="0" smtClean="0">
                <a:latin typeface="Times New Roman" pitchFamily="18" charset="0"/>
                <a:cs typeface="Times New Roman" pitchFamily="18" charset="0"/>
              </a:rPr>
              <a:t> </a:t>
            </a:r>
            <a:r>
              <a:rPr lang="en-US" sz="2400" b="1" dirty="0" smtClean="0">
                <a:latin typeface="Times New Roman" pitchFamily="18" charset="0"/>
                <a:cs typeface="Times New Roman" pitchFamily="18" charset="0"/>
              </a:rPr>
              <a:t>Common-Reflection-Surface (CRS) stack  </a:t>
            </a:r>
            <a:endParaRPr lang="en-US" sz="2400" b="1" dirty="0">
              <a:latin typeface="Times New Roman" pitchFamily="18" charset="0"/>
              <a:cs typeface="Times New Roman" pitchFamily="18" charset="0"/>
            </a:endParaRPr>
          </a:p>
        </p:txBody>
      </p:sp>
      <p:sp>
        <p:nvSpPr>
          <p:cNvPr id="19" name="TextBox 18"/>
          <p:cNvSpPr txBox="1"/>
          <p:nvPr/>
        </p:nvSpPr>
        <p:spPr>
          <a:xfrm>
            <a:off x="1600200" y="457200"/>
            <a:ext cx="3048000" cy="461665"/>
          </a:xfrm>
          <a:prstGeom prst="rect">
            <a:avLst/>
          </a:prstGeom>
          <a:noFill/>
        </p:spPr>
        <p:txBody>
          <a:bodyPr wrap="square" rtlCol="0">
            <a:spAutoFit/>
          </a:bodyPr>
          <a:lstStyle/>
          <a:p>
            <a:r>
              <a:rPr lang="en-US" sz="2200" dirty="0" smtClean="0">
                <a:latin typeface="Times New Roman" pitchFamily="18" charset="0"/>
                <a:cs typeface="Times New Roman" pitchFamily="18" charset="0"/>
              </a:rPr>
              <a:t>Introduction</a:t>
            </a:r>
            <a:r>
              <a:rPr lang="en-US" sz="2400" dirty="0" smtClean="0"/>
              <a:t> </a:t>
            </a:r>
          </a:p>
        </p:txBody>
      </p:sp>
      <p:sp>
        <p:nvSpPr>
          <p:cNvPr id="20" name="Rectangle 19"/>
          <p:cNvSpPr/>
          <p:nvPr/>
        </p:nvSpPr>
        <p:spPr>
          <a:xfrm>
            <a:off x="6705600" y="457200"/>
            <a:ext cx="2209800" cy="430887"/>
          </a:xfrm>
          <a:prstGeom prst="rect">
            <a:avLst/>
          </a:prstGeom>
        </p:spPr>
        <p:txBody>
          <a:bodyPr wrap="square">
            <a:spAutoFit/>
          </a:bodyPr>
          <a:lstStyle/>
          <a:p>
            <a:r>
              <a:rPr lang="en-US" sz="2200" dirty="0" smtClean="0">
                <a:latin typeface="Times New Roman" pitchFamily="18" charset="0"/>
                <a:cs typeface="Times New Roman" pitchFamily="18" charset="0"/>
              </a:rPr>
              <a:t>MBCDS stack</a:t>
            </a:r>
            <a:endParaRPr lang="en-US" sz="2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53"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xit" presetSubtype="0" fill="hold" nodeType="clickEffect">
                                  <p:stCondLst>
                                    <p:cond delay="0"/>
                                  </p:stCondLst>
                                  <p:childTnLst>
                                    <p:anim calcmode="lin" valueType="num">
                                      <p:cBhvr>
                                        <p:cTn id="18" dur="500"/>
                                        <p:tgtEl>
                                          <p:spTgt spid="13"/>
                                        </p:tgtEl>
                                        <p:attrNameLst>
                                          <p:attrName>ppt_w</p:attrName>
                                        </p:attrNameLst>
                                      </p:cBhvr>
                                      <p:tavLst>
                                        <p:tav tm="0">
                                          <p:val>
                                            <p:strVal val="ppt_w"/>
                                          </p:val>
                                        </p:tav>
                                        <p:tav tm="100000">
                                          <p:val>
                                            <p:fltVal val="0"/>
                                          </p:val>
                                        </p:tav>
                                      </p:tavLst>
                                    </p:anim>
                                    <p:anim calcmode="lin" valueType="num">
                                      <p:cBhvr>
                                        <p:cTn id="19" dur="500"/>
                                        <p:tgtEl>
                                          <p:spTgt spid="13"/>
                                        </p:tgtEl>
                                        <p:attrNameLst>
                                          <p:attrName>ppt_h</p:attrName>
                                        </p:attrNameLst>
                                      </p:cBhvr>
                                      <p:tavLst>
                                        <p:tav tm="0">
                                          <p:val>
                                            <p:strVal val="ppt_h"/>
                                          </p:val>
                                        </p:tav>
                                        <p:tav tm="100000">
                                          <p:val>
                                            <p:fltVal val="0"/>
                                          </p:val>
                                        </p:tav>
                                      </p:tavLst>
                                    </p:anim>
                                    <p:animEffect transition="out" filter="fade">
                                      <p:cBhvr>
                                        <p:cTn id="20" dur="500"/>
                                        <p:tgtEl>
                                          <p:spTgt spid="13"/>
                                        </p:tgtEl>
                                      </p:cBhvr>
                                    </p:animEffect>
                                    <p:set>
                                      <p:cBhvr>
                                        <p:cTn id="21" dur="1" fill="hold">
                                          <p:stCondLst>
                                            <p:cond delay="499"/>
                                          </p:stCondLst>
                                        </p:cTn>
                                        <p:tgtEl>
                                          <p:spTgt spid="13"/>
                                        </p:tgtEl>
                                        <p:attrNameLst>
                                          <p:attrName>style.visibility</p:attrName>
                                        </p:attrNameLst>
                                      </p:cBhvr>
                                      <p:to>
                                        <p:strVal val="hidden"/>
                                      </p:to>
                                    </p:set>
                                  </p:childTnLst>
                                </p:cTn>
                              </p:par>
                              <p:par>
                                <p:cTn id="22" presetID="53" presetClass="exit" presetSubtype="0" fill="hold" nodeType="withEffect">
                                  <p:stCondLst>
                                    <p:cond delay="0"/>
                                  </p:stCondLst>
                                  <p:childTnLst>
                                    <p:anim calcmode="lin" valueType="num">
                                      <p:cBhvr>
                                        <p:cTn id="23" dur="500"/>
                                        <p:tgtEl>
                                          <p:spTgt spid="12"/>
                                        </p:tgtEl>
                                        <p:attrNameLst>
                                          <p:attrName>ppt_w</p:attrName>
                                        </p:attrNameLst>
                                      </p:cBhvr>
                                      <p:tavLst>
                                        <p:tav tm="0">
                                          <p:val>
                                            <p:strVal val="ppt_w"/>
                                          </p:val>
                                        </p:tav>
                                        <p:tav tm="100000">
                                          <p:val>
                                            <p:fltVal val="0"/>
                                          </p:val>
                                        </p:tav>
                                      </p:tavLst>
                                    </p:anim>
                                    <p:anim calcmode="lin" valueType="num">
                                      <p:cBhvr>
                                        <p:cTn id="24" dur="500"/>
                                        <p:tgtEl>
                                          <p:spTgt spid="12"/>
                                        </p:tgtEl>
                                        <p:attrNameLst>
                                          <p:attrName>ppt_h</p:attrName>
                                        </p:attrNameLst>
                                      </p:cBhvr>
                                      <p:tavLst>
                                        <p:tav tm="0">
                                          <p:val>
                                            <p:strVal val="ppt_h"/>
                                          </p:val>
                                        </p:tav>
                                        <p:tav tm="100000">
                                          <p:val>
                                            <p:fltVal val="0"/>
                                          </p:val>
                                        </p:tav>
                                      </p:tavLst>
                                    </p:anim>
                                    <p:animEffect transition="out" filter="fade">
                                      <p:cBhvr>
                                        <p:cTn id="25" dur="500"/>
                                        <p:tgtEl>
                                          <p:spTgt spid="12"/>
                                        </p:tgtEl>
                                      </p:cBhvr>
                                    </p:animEffect>
                                    <p:set>
                                      <p:cBhvr>
                                        <p:cTn id="26" dur="1" fill="hold">
                                          <p:stCondLst>
                                            <p:cond delay="499"/>
                                          </p:stCondLst>
                                        </p:cTn>
                                        <p:tgtEl>
                                          <p:spTgt spid="12"/>
                                        </p:tgtEl>
                                        <p:attrNameLst>
                                          <p:attrName>style.visibility</p:attrName>
                                        </p:attrNameLst>
                                      </p:cBhvr>
                                      <p:to>
                                        <p:strVal val="hidden"/>
                                      </p:to>
                                    </p:set>
                                  </p:childTnLst>
                                </p:cTn>
                              </p:par>
                              <p:par>
                                <p:cTn id="27" presetID="53" presetClass="entr" presetSubtype="0"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p:cTn id="29" dur="500" fill="hold"/>
                                        <p:tgtEl>
                                          <p:spTgt spid="11"/>
                                        </p:tgtEl>
                                        <p:attrNameLst>
                                          <p:attrName>ppt_w</p:attrName>
                                        </p:attrNameLst>
                                      </p:cBhvr>
                                      <p:tavLst>
                                        <p:tav tm="0">
                                          <p:val>
                                            <p:fltVal val="0"/>
                                          </p:val>
                                        </p:tav>
                                        <p:tav tm="100000">
                                          <p:val>
                                            <p:strVal val="#ppt_w"/>
                                          </p:val>
                                        </p:tav>
                                      </p:tavLst>
                                    </p:anim>
                                    <p:anim calcmode="lin" valueType="num">
                                      <p:cBhvr>
                                        <p:cTn id="30" dur="500" fill="hold"/>
                                        <p:tgtEl>
                                          <p:spTgt spid="11"/>
                                        </p:tgtEl>
                                        <p:attrNameLst>
                                          <p:attrName>ppt_h</p:attrName>
                                        </p:attrNameLst>
                                      </p:cBhvr>
                                      <p:tavLst>
                                        <p:tav tm="0">
                                          <p:val>
                                            <p:fltVal val="0"/>
                                          </p:val>
                                        </p:tav>
                                        <p:tav tm="100000">
                                          <p:val>
                                            <p:strVal val="#ppt_h"/>
                                          </p:val>
                                        </p:tav>
                                      </p:tavLst>
                                    </p:anim>
                                    <p:animEffect transition="in" filter="fade">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0" fill="hold" nodeType="clickEffect">
                                  <p:stCondLst>
                                    <p:cond delay="0"/>
                                  </p:stCondLst>
                                  <p:childTnLst>
                                    <p:set>
                                      <p:cBhvr>
                                        <p:cTn id="35" dur="1" fill="hold">
                                          <p:stCondLst>
                                            <p:cond delay="0"/>
                                          </p:stCondLst>
                                        </p:cTn>
                                        <p:tgtEl>
                                          <p:spTgt spid="13"/>
                                        </p:tgtEl>
                                        <p:attrNameLst>
                                          <p:attrName>style.visibility</p:attrName>
                                        </p:attrNameLst>
                                      </p:cBhvr>
                                      <p:to>
                                        <p:strVal val="visible"/>
                                      </p:to>
                                    </p:set>
                                    <p:anim calcmode="lin" valueType="num">
                                      <p:cBhvr>
                                        <p:cTn id="36" dur="500" fill="hold"/>
                                        <p:tgtEl>
                                          <p:spTgt spid="13"/>
                                        </p:tgtEl>
                                        <p:attrNameLst>
                                          <p:attrName>ppt_w</p:attrName>
                                        </p:attrNameLst>
                                      </p:cBhvr>
                                      <p:tavLst>
                                        <p:tav tm="0">
                                          <p:val>
                                            <p:fltVal val="0"/>
                                          </p:val>
                                        </p:tav>
                                        <p:tav tm="100000">
                                          <p:val>
                                            <p:strVal val="#ppt_w"/>
                                          </p:val>
                                        </p:tav>
                                      </p:tavLst>
                                    </p:anim>
                                    <p:anim calcmode="lin" valueType="num">
                                      <p:cBhvr>
                                        <p:cTn id="37" dur="500" fill="hold"/>
                                        <p:tgtEl>
                                          <p:spTgt spid="13"/>
                                        </p:tgtEl>
                                        <p:attrNameLst>
                                          <p:attrName>ppt_h</p:attrName>
                                        </p:attrNameLst>
                                      </p:cBhvr>
                                      <p:tavLst>
                                        <p:tav tm="0">
                                          <p:val>
                                            <p:fltVal val="0"/>
                                          </p:val>
                                        </p:tav>
                                        <p:tav tm="100000">
                                          <p:val>
                                            <p:strVal val="#ppt_h"/>
                                          </p:val>
                                        </p:tav>
                                      </p:tavLst>
                                    </p:anim>
                                    <p:animEffect transition="in" filter="fade">
                                      <p:cBhvr>
                                        <p:cTn id="38" dur="500"/>
                                        <p:tgtEl>
                                          <p:spTgt spid="13"/>
                                        </p:tgtEl>
                                      </p:cBhvr>
                                    </p:animEffect>
                                  </p:childTnLst>
                                </p:cTn>
                              </p:par>
                              <p:par>
                                <p:cTn id="39" presetID="53" presetClass="entr" presetSubtype="0" fill="hold" nodeType="with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p:cTn id="41" dur="500" fill="hold"/>
                                        <p:tgtEl>
                                          <p:spTgt spid="12"/>
                                        </p:tgtEl>
                                        <p:attrNameLst>
                                          <p:attrName>ppt_w</p:attrName>
                                        </p:attrNameLst>
                                      </p:cBhvr>
                                      <p:tavLst>
                                        <p:tav tm="0">
                                          <p:val>
                                            <p:fltVal val="0"/>
                                          </p:val>
                                        </p:tav>
                                        <p:tav tm="100000">
                                          <p:val>
                                            <p:strVal val="#ppt_w"/>
                                          </p:val>
                                        </p:tav>
                                      </p:tavLst>
                                    </p:anim>
                                    <p:anim calcmode="lin" valueType="num">
                                      <p:cBhvr>
                                        <p:cTn id="42" dur="500" fill="hold"/>
                                        <p:tgtEl>
                                          <p:spTgt spid="12"/>
                                        </p:tgtEl>
                                        <p:attrNameLst>
                                          <p:attrName>ppt_h</p:attrName>
                                        </p:attrNameLst>
                                      </p:cBhvr>
                                      <p:tavLst>
                                        <p:tav tm="0">
                                          <p:val>
                                            <p:fltVal val="0"/>
                                          </p:val>
                                        </p:tav>
                                        <p:tav tm="100000">
                                          <p:val>
                                            <p:strVal val="#ppt_h"/>
                                          </p:val>
                                        </p:tav>
                                      </p:tavLst>
                                    </p:anim>
                                    <p:animEffect transition="in" filter="fade">
                                      <p:cBhvr>
                                        <p:cTn id="43" dur="500"/>
                                        <p:tgtEl>
                                          <p:spTgt spid="12"/>
                                        </p:tgtEl>
                                      </p:cBhvr>
                                    </p:animEffect>
                                  </p:childTnLst>
                                </p:cTn>
                              </p:par>
                              <p:par>
                                <p:cTn id="44" presetID="53" presetClass="exit" presetSubtype="0" fill="hold" nodeType="withEffect">
                                  <p:stCondLst>
                                    <p:cond delay="0"/>
                                  </p:stCondLst>
                                  <p:childTnLst>
                                    <p:anim calcmode="lin" valueType="num">
                                      <p:cBhvr>
                                        <p:cTn id="45" dur="500"/>
                                        <p:tgtEl>
                                          <p:spTgt spid="11"/>
                                        </p:tgtEl>
                                        <p:attrNameLst>
                                          <p:attrName>ppt_w</p:attrName>
                                        </p:attrNameLst>
                                      </p:cBhvr>
                                      <p:tavLst>
                                        <p:tav tm="0">
                                          <p:val>
                                            <p:strVal val="ppt_w"/>
                                          </p:val>
                                        </p:tav>
                                        <p:tav tm="100000">
                                          <p:val>
                                            <p:fltVal val="0"/>
                                          </p:val>
                                        </p:tav>
                                      </p:tavLst>
                                    </p:anim>
                                    <p:anim calcmode="lin" valueType="num">
                                      <p:cBhvr>
                                        <p:cTn id="46" dur="500"/>
                                        <p:tgtEl>
                                          <p:spTgt spid="11"/>
                                        </p:tgtEl>
                                        <p:attrNameLst>
                                          <p:attrName>ppt_h</p:attrName>
                                        </p:attrNameLst>
                                      </p:cBhvr>
                                      <p:tavLst>
                                        <p:tav tm="0">
                                          <p:val>
                                            <p:strVal val="ppt_h"/>
                                          </p:val>
                                        </p:tav>
                                        <p:tav tm="100000">
                                          <p:val>
                                            <p:fltVal val="0"/>
                                          </p:val>
                                        </p:tav>
                                      </p:tavLst>
                                    </p:anim>
                                    <p:animEffect transition="out" filter="fade">
                                      <p:cBhvr>
                                        <p:cTn id="47" dur="500"/>
                                        <p:tgtEl>
                                          <p:spTgt spid="11"/>
                                        </p:tgtEl>
                                      </p:cBhvr>
                                    </p:animEffect>
                                    <p:set>
                                      <p:cBhvr>
                                        <p:cTn id="48"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eismic-2l.jpg"/>
          <p:cNvPicPr>
            <a:picLocks noChangeAspect="1"/>
          </p:cNvPicPr>
          <p:nvPr/>
        </p:nvPicPr>
        <p:blipFill>
          <a:blip r:embed="rId3">
            <a:clrChange>
              <a:clrFrom>
                <a:srgbClr val="FFFFFF"/>
              </a:clrFrom>
              <a:clrTo>
                <a:srgbClr val="FFFFFF">
                  <a:alpha val="0"/>
                </a:srgbClr>
              </a:clrTo>
            </a:clrChange>
            <a:lum bright="-100000" contrast="-91000"/>
          </a:blip>
          <a:stretch>
            <a:fillRect/>
          </a:stretch>
        </p:blipFill>
        <p:spPr>
          <a:xfrm>
            <a:off x="0" y="0"/>
            <a:ext cx="9144000" cy="6858000"/>
          </a:xfrm>
          <a:prstGeom prst="rect">
            <a:avLst/>
          </a:prstGeom>
          <a:ln>
            <a:noFill/>
          </a:ln>
          <a:effectLst>
            <a:softEdge rad="31750"/>
          </a:effectLst>
          <a:scene3d>
            <a:camera prst="orthographicFront">
              <a:rot lat="0" lon="0" rev="0"/>
            </a:camera>
            <a:lightRig rig="chilly" dir="t">
              <a:rot lat="0" lon="0" rev="18480000"/>
            </a:lightRig>
          </a:scene3d>
          <a:sp3d prstMaterial="clear">
            <a:bevelT h="63500"/>
          </a:sp3d>
        </p:spPr>
      </p:pic>
      <p:pic>
        <p:nvPicPr>
          <p:cNvPr id="13" name="Picture 12"/>
          <p:cNvPicPr/>
          <p:nvPr/>
        </p:nvPicPr>
        <p:blipFill>
          <a:blip r:embed="rId4"/>
          <a:srcRect/>
          <a:stretch>
            <a:fillRect/>
          </a:stretch>
        </p:blipFill>
        <p:spPr bwMode="auto">
          <a:xfrm>
            <a:off x="1600200" y="2667000"/>
            <a:ext cx="5943600" cy="3581400"/>
          </a:xfrm>
          <a:prstGeom prst="rect">
            <a:avLst/>
          </a:prstGeom>
          <a:noFill/>
          <a:ln w="9525">
            <a:noFill/>
            <a:miter lim="800000"/>
            <a:headEnd/>
            <a:tailEnd/>
          </a:ln>
        </p:spPr>
      </p:pic>
      <p:cxnSp>
        <p:nvCxnSpPr>
          <p:cNvPr id="25" name="Straight Connector 24"/>
          <p:cNvCxnSpPr/>
          <p:nvPr/>
        </p:nvCxnSpPr>
        <p:spPr>
          <a:xfrm>
            <a:off x="154578" y="990600"/>
            <a:ext cx="8778240" cy="158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1600200" y="457200"/>
            <a:ext cx="3048000" cy="461665"/>
          </a:xfrm>
          <a:prstGeom prst="rect">
            <a:avLst/>
          </a:prstGeom>
          <a:noFill/>
        </p:spPr>
        <p:txBody>
          <a:bodyPr wrap="square" rtlCol="0">
            <a:spAutoFit/>
          </a:bodyPr>
          <a:lstStyle/>
          <a:p>
            <a:r>
              <a:rPr lang="en-US" sz="2200" dirty="0" smtClean="0">
                <a:latin typeface="Times New Roman" pitchFamily="18" charset="0"/>
                <a:cs typeface="Times New Roman" pitchFamily="18" charset="0"/>
              </a:rPr>
              <a:t>Introduction</a:t>
            </a:r>
            <a:r>
              <a:rPr lang="en-US" sz="2400" dirty="0" smtClean="0"/>
              <a:t> </a:t>
            </a:r>
          </a:p>
        </p:txBody>
      </p:sp>
      <p:sp>
        <p:nvSpPr>
          <p:cNvPr id="17" name="TextBox 16"/>
          <p:cNvSpPr txBox="1"/>
          <p:nvPr/>
        </p:nvSpPr>
        <p:spPr>
          <a:xfrm>
            <a:off x="1143000" y="1638300"/>
            <a:ext cx="5105400" cy="400110"/>
          </a:xfrm>
          <a:prstGeom prst="rect">
            <a:avLst/>
          </a:prstGeom>
          <a:noFill/>
        </p:spPr>
        <p:txBody>
          <a:bodyPr wrap="square" rtlCol="0">
            <a:spAutoFit/>
          </a:bodyPr>
          <a:lstStyle/>
          <a:p>
            <a:r>
              <a:rPr lang="en-US" dirty="0" smtClean="0"/>
              <a:t> </a:t>
            </a:r>
            <a:r>
              <a:rPr lang="en-US" sz="2000" dirty="0">
                <a:latin typeface="Times New Roman" pitchFamily="18" charset="0"/>
                <a:cs typeface="Times New Roman" pitchFamily="18" charset="0"/>
              </a:rPr>
              <a:t>e</a:t>
            </a:r>
            <a:r>
              <a:rPr lang="en-US" sz="2000" dirty="0" smtClean="0">
                <a:latin typeface="Times New Roman" pitchFamily="18" charset="0"/>
                <a:cs typeface="Times New Roman" pitchFamily="18" charset="0"/>
              </a:rPr>
              <a:t>xtended CRS stack </a:t>
            </a:r>
            <a:endParaRPr lang="en-US" sz="2000" dirty="0">
              <a:latin typeface="Times New Roman" pitchFamily="18" charset="0"/>
              <a:cs typeface="Times New Roman" pitchFamily="18" charset="0"/>
            </a:endParaRPr>
          </a:p>
        </p:txBody>
      </p:sp>
      <p:sp>
        <p:nvSpPr>
          <p:cNvPr id="18" name="Bent-Up Arrow 17"/>
          <p:cNvSpPr/>
          <p:nvPr/>
        </p:nvSpPr>
        <p:spPr>
          <a:xfrm rot="5400000">
            <a:off x="914400" y="1600200"/>
            <a:ext cx="304800" cy="304800"/>
          </a:xfrm>
          <a:prstGeom prst="bentUpArrow">
            <a:avLst>
              <a:gd name="adj1" fmla="val 12879"/>
              <a:gd name="adj2" fmla="val 20455"/>
              <a:gd name="adj3" fmla="val 25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140E68"/>
                </a:solidFill>
              </a:rPr>
              <a:t>            </a:t>
            </a:r>
            <a:endParaRPr lang="en-US" dirty="0">
              <a:solidFill>
                <a:srgbClr val="140E68"/>
              </a:solidFill>
            </a:endParaRPr>
          </a:p>
        </p:txBody>
      </p:sp>
      <p:sp>
        <p:nvSpPr>
          <p:cNvPr id="19" name="TextBox 18"/>
          <p:cNvSpPr txBox="1"/>
          <p:nvPr/>
        </p:nvSpPr>
        <p:spPr>
          <a:xfrm>
            <a:off x="457200" y="1200090"/>
            <a:ext cx="7162800" cy="461665"/>
          </a:xfrm>
          <a:prstGeom prst="rect">
            <a:avLst/>
          </a:prstGeom>
          <a:noFill/>
        </p:spPr>
        <p:txBody>
          <a:bodyPr wrap="square" rtlCol="0">
            <a:spAutoFit/>
          </a:bodyPr>
          <a:lstStyle/>
          <a:p>
            <a:pPr>
              <a:buFont typeface="Wingdings" pitchFamily="2" charset="2"/>
              <a:buChar char="Ø"/>
            </a:pPr>
            <a:r>
              <a:rPr lang="en-US" sz="2000" dirty="0" smtClean="0">
                <a:latin typeface="Times New Roman" pitchFamily="18" charset="0"/>
                <a:cs typeface="Times New Roman" pitchFamily="18" charset="0"/>
              </a:rPr>
              <a:t> </a:t>
            </a:r>
            <a:r>
              <a:rPr lang="en-US" sz="2400" b="1" dirty="0" smtClean="0">
                <a:latin typeface="Times New Roman" pitchFamily="18" charset="0"/>
                <a:cs typeface="Times New Roman" pitchFamily="18" charset="0"/>
              </a:rPr>
              <a:t>Common-Reflection-Surface (CRS) stack  </a:t>
            </a:r>
            <a:endParaRPr lang="en-US" sz="2400" b="1" dirty="0">
              <a:latin typeface="Times New Roman" pitchFamily="18" charset="0"/>
              <a:cs typeface="Times New Roman" pitchFamily="18" charset="0"/>
            </a:endParaRPr>
          </a:p>
        </p:txBody>
      </p:sp>
      <p:sp>
        <p:nvSpPr>
          <p:cNvPr id="11" name="Rectangle 10"/>
          <p:cNvSpPr/>
          <p:nvPr/>
        </p:nvSpPr>
        <p:spPr>
          <a:xfrm>
            <a:off x="6705600" y="457200"/>
            <a:ext cx="2209800" cy="430887"/>
          </a:xfrm>
          <a:prstGeom prst="rect">
            <a:avLst/>
          </a:prstGeom>
        </p:spPr>
        <p:txBody>
          <a:bodyPr wrap="square">
            <a:spAutoFit/>
          </a:bodyPr>
          <a:lstStyle/>
          <a:p>
            <a:r>
              <a:rPr lang="en-US" sz="2200" dirty="0" smtClean="0">
                <a:latin typeface="Times New Roman" pitchFamily="18" charset="0"/>
                <a:cs typeface="Times New Roman" pitchFamily="18" charset="0"/>
              </a:rPr>
              <a:t>MBCDS stack</a:t>
            </a:r>
            <a:endParaRPr lang="en-US" sz="2200"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eismic-2l.jpg"/>
          <p:cNvPicPr>
            <a:picLocks noChangeAspect="1"/>
          </p:cNvPicPr>
          <p:nvPr/>
        </p:nvPicPr>
        <p:blipFill>
          <a:blip r:embed="rId4">
            <a:clrChange>
              <a:clrFrom>
                <a:srgbClr val="FFFFFF"/>
              </a:clrFrom>
              <a:clrTo>
                <a:srgbClr val="FFFFFF">
                  <a:alpha val="0"/>
                </a:srgbClr>
              </a:clrTo>
            </a:clrChange>
            <a:lum bright="-100000" contrast="-91000"/>
          </a:blip>
          <a:stretch>
            <a:fillRect/>
          </a:stretch>
        </p:blipFill>
        <p:spPr>
          <a:xfrm>
            <a:off x="0" y="0"/>
            <a:ext cx="9144000" cy="6858000"/>
          </a:xfrm>
          <a:prstGeom prst="rect">
            <a:avLst/>
          </a:prstGeom>
          <a:ln>
            <a:noFill/>
          </a:ln>
          <a:effectLst>
            <a:softEdge rad="31750"/>
          </a:effectLst>
          <a:scene3d>
            <a:camera prst="orthographicFront">
              <a:rot lat="0" lon="0" rev="0"/>
            </a:camera>
            <a:lightRig rig="chilly" dir="t">
              <a:rot lat="0" lon="0" rev="18480000"/>
            </a:lightRig>
          </a:scene3d>
          <a:sp3d prstMaterial="clear">
            <a:bevelT h="63500"/>
          </a:sp3d>
        </p:spPr>
      </p:pic>
      <p:grpSp>
        <p:nvGrpSpPr>
          <p:cNvPr id="6" name="Group 5"/>
          <p:cNvGrpSpPr/>
          <p:nvPr/>
        </p:nvGrpSpPr>
        <p:grpSpPr>
          <a:xfrm>
            <a:off x="2286000" y="3124200"/>
            <a:ext cx="4495800" cy="2168799"/>
            <a:chOff x="2057400" y="3429000"/>
            <a:chExt cx="4495800" cy="2168799"/>
          </a:xfrm>
        </p:grpSpPr>
        <p:sp>
          <p:nvSpPr>
            <p:cNvPr id="7" name="Arc 6"/>
            <p:cNvSpPr/>
            <p:nvPr/>
          </p:nvSpPr>
          <p:spPr bwMode="auto">
            <a:xfrm rot="20139408">
              <a:off x="3461759" y="3768999"/>
              <a:ext cx="1828800" cy="1828800"/>
            </a:xfrm>
            <a:prstGeom prst="arc">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New Roman" pitchFamily="18" charset="0"/>
              </a:endParaRPr>
            </a:p>
          </p:txBody>
        </p:sp>
        <p:grpSp>
          <p:nvGrpSpPr>
            <p:cNvPr id="8" name="Group 72"/>
            <p:cNvGrpSpPr/>
            <p:nvPr/>
          </p:nvGrpSpPr>
          <p:grpSpPr>
            <a:xfrm>
              <a:off x="2057400" y="3429000"/>
              <a:ext cx="4495800" cy="2072640"/>
              <a:chOff x="2057400" y="3429000"/>
              <a:chExt cx="4495800" cy="2072640"/>
            </a:xfrm>
          </p:grpSpPr>
          <p:cxnSp>
            <p:nvCxnSpPr>
              <p:cNvPr id="9" name="Straight Connector 8"/>
              <p:cNvCxnSpPr/>
              <p:nvPr/>
            </p:nvCxnSpPr>
            <p:spPr bwMode="auto">
              <a:xfrm>
                <a:off x="2057400" y="3810000"/>
                <a:ext cx="4495800" cy="1588"/>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0" name="Flowchart: Connector 9"/>
              <p:cNvSpPr/>
              <p:nvPr/>
            </p:nvSpPr>
            <p:spPr bwMode="auto">
              <a:xfrm rot="18642485">
                <a:off x="4038599" y="5410200"/>
                <a:ext cx="91440" cy="91440"/>
              </a:xfrm>
              <a:prstGeom prst="flowChartConnector">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New Roman" pitchFamily="18" charset="0"/>
                </a:endParaRPr>
              </a:p>
            </p:txBody>
          </p:sp>
          <p:cxnSp>
            <p:nvCxnSpPr>
              <p:cNvPr id="11" name="Straight Connector 10"/>
              <p:cNvCxnSpPr>
                <a:stCxn id="10" idx="7"/>
              </p:cNvCxnSpPr>
              <p:nvPr/>
            </p:nvCxnSpPr>
            <p:spPr bwMode="auto">
              <a:xfrm rot="10800000" flipH="1">
                <a:off x="4080896" y="3810006"/>
                <a:ext cx="110097" cy="1600323"/>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2" name="Straight Connector 11"/>
              <p:cNvCxnSpPr>
                <a:stCxn id="10" idx="7"/>
              </p:cNvCxnSpPr>
              <p:nvPr/>
            </p:nvCxnSpPr>
            <p:spPr bwMode="auto">
              <a:xfrm rot="10800000" flipH="1">
                <a:off x="4080897" y="3810004"/>
                <a:ext cx="567304" cy="1600325"/>
              </a:xfrm>
              <a:prstGeom prst="line">
                <a:avLst/>
              </a:prstGeom>
              <a:solidFill>
                <a:schemeClr val="accent1"/>
              </a:solidFill>
              <a:ln w="19050" cap="flat" cmpd="sng" algn="ctr">
                <a:solidFill>
                  <a:srgbClr val="FF0000"/>
                </a:solidFill>
                <a:prstDash val="lgDash"/>
                <a:round/>
                <a:headEnd type="none" w="med" len="med"/>
                <a:tailEnd type="none" w="med" len="med"/>
              </a:ln>
              <a:effectLst/>
            </p:spPr>
          </p:cxnSp>
          <p:cxnSp>
            <p:nvCxnSpPr>
              <p:cNvPr id="13" name="Straight Connector 12"/>
              <p:cNvCxnSpPr>
                <a:stCxn id="10" idx="7"/>
              </p:cNvCxnSpPr>
              <p:nvPr/>
            </p:nvCxnSpPr>
            <p:spPr bwMode="auto">
              <a:xfrm rot="10800000" flipH="1">
                <a:off x="4080897" y="3810004"/>
                <a:ext cx="1176904" cy="1600325"/>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4" name="Straight Connector 13"/>
              <p:cNvCxnSpPr>
                <a:stCxn id="10" idx="7"/>
              </p:cNvCxnSpPr>
              <p:nvPr/>
            </p:nvCxnSpPr>
            <p:spPr bwMode="auto">
              <a:xfrm rot="10800000">
                <a:off x="3505205" y="3810002"/>
                <a:ext cx="575692" cy="1600326"/>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5" name="Straight Connector 14"/>
              <p:cNvCxnSpPr>
                <a:stCxn id="10" idx="7"/>
              </p:cNvCxnSpPr>
              <p:nvPr/>
            </p:nvCxnSpPr>
            <p:spPr bwMode="auto">
              <a:xfrm rot="10800000">
                <a:off x="3048007" y="3810002"/>
                <a:ext cx="1032890" cy="1600326"/>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6" name="Straight Connector 15"/>
              <p:cNvCxnSpPr>
                <a:stCxn id="10" idx="7"/>
              </p:cNvCxnSpPr>
              <p:nvPr/>
            </p:nvCxnSpPr>
            <p:spPr bwMode="auto">
              <a:xfrm rot="10800000" flipH="1">
                <a:off x="4080897" y="3810004"/>
                <a:ext cx="872104" cy="1600325"/>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7" name="Straight Connector 16"/>
              <p:cNvCxnSpPr>
                <a:stCxn id="10" idx="7"/>
              </p:cNvCxnSpPr>
              <p:nvPr/>
            </p:nvCxnSpPr>
            <p:spPr bwMode="auto">
              <a:xfrm rot="10800000" flipH="1">
                <a:off x="4080897" y="3810004"/>
                <a:ext cx="338704" cy="1600325"/>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8" name="Straight Connector 17"/>
              <p:cNvCxnSpPr>
                <a:stCxn id="10" idx="7"/>
              </p:cNvCxnSpPr>
              <p:nvPr/>
            </p:nvCxnSpPr>
            <p:spPr bwMode="auto">
              <a:xfrm rot="10800000">
                <a:off x="3886201" y="3810000"/>
                <a:ext cx="194697" cy="1600328"/>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9" name="Straight Connector 18"/>
              <p:cNvCxnSpPr>
                <a:stCxn id="10" idx="7"/>
              </p:cNvCxnSpPr>
              <p:nvPr/>
            </p:nvCxnSpPr>
            <p:spPr bwMode="auto">
              <a:xfrm rot="10800000">
                <a:off x="3276601" y="3810000"/>
                <a:ext cx="804297" cy="1600328"/>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20" name="Flowchart: Merge 19"/>
              <p:cNvSpPr/>
              <p:nvPr/>
            </p:nvSpPr>
            <p:spPr bwMode="auto">
              <a:xfrm>
                <a:off x="4611132" y="3715266"/>
                <a:ext cx="91440" cy="91440"/>
              </a:xfrm>
              <a:prstGeom prst="flowChartMerg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New Roman" pitchFamily="18" charset="0"/>
                </a:endParaRPr>
              </a:p>
            </p:txBody>
          </p:sp>
          <p:sp>
            <p:nvSpPr>
              <p:cNvPr id="21" name="TextBox 20"/>
              <p:cNvSpPr txBox="1"/>
              <p:nvPr/>
            </p:nvSpPr>
            <p:spPr>
              <a:xfrm>
                <a:off x="4114800" y="3429000"/>
                <a:ext cx="685800" cy="338554"/>
              </a:xfrm>
              <a:prstGeom prst="rect">
                <a:avLst/>
              </a:prstGeom>
              <a:noFill/>
            </p:spPr>
            <p:txBody>
              <a:bodyPr wrap="square" rtlCol="0">
                <a:spAutoFit/>
              </a:bodyPr>
              <a:lstStyle/>
              <a:p>
                <a:r>
                  <a:rPr lang="en-US" sz="1600" i="1" dirty="0" smtClean="0"/>
                  <a:t>R</a:t>
                </a:r>
                <a:r>
                  <a:rPr lang="en-US" sz="1600" i="1" baseline="-25000" dirty="0" smtClean="0"/>
                  <a:t>NIP</a:t>
                </a:r>
                <a:endParaRPr lang="en-US" sz="1600" i="1" dirty="0"/>
              </a:p>
            </p:txBody>
          </p:sp>
          <p:sp>
            <p:nvSpPr>
              <p:cNvPr id="22" name="TextBox 21"/>
              <p:cNvSpPr txBox="1"/>
              <p:nvPr/>
            </p:nvSpPr>
            <p:spPr>
              <a:xfrm>
                <a:off x="5105400" y="4038600"/>
                <a:ext cx="685800" cy="338554"/>
              </a:xfrm>
              <a:prstGeom prst="rect">
                <a:avLst/>
              </a:prstGeom>
              <a:noFill/>
            </p:spPr>
            <p:txBody>
              <a:bodyPr wrap="square" rtlCol="0">
                <a:spAutoFit/>
              </a:bodyPr>
              <a:lstStyle/>
              <a:p>
                <a:r>
                  <a:rPr lang="en-US" sz="1600" i="1" dirty="0" smtClean="0"/>
                  <a:t>R</a:t>
                </a:r>
                <a:r>
                  <a:rPr lang="en-US" sz="1600" i="1" baseline="-25000" dirty="0" smtClean="0"/>
                  <a:t>N</a:t>
                </a:r>
                <a:endParaRPr lang="en-US" sz="1600" i="1" dirty="0"/>
              </a:p>
            </p:txBody>
          </p:sp>
          <p:cxnSp>
            <p:nvCxnSpPr>
              <p:cNvPr id="23" name="Straight Connector 22"/>
              <p:cNvCxnSpPr>
                <a:stCxn id="10" idx="6"/>
              </p:cNvCxnSpPr>
              <p:nvPr/>
            </p:nvCxnSpPr>
            <p:spPr bwMode="auto">
              <a:xfrm rot="16200000" flipV="1">
                <a:off x="2623038" y="3930162"/>
                <a:ext cx="1611262" cy="1370938"/>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grpSp>
      <p:graphicFrame>
        <p:nvGraphicFramePr>
          <p:cNvPr id="24579" name="Object 3"/>
          <p:cNvGraphicFramePr>
            <a:graphicFrameLocks noChangeAspect="1"/>
          </p:cNvGraphicFramePr>
          <p:nvPr/>
        </p:nvGraphicFramePr>
        <p:xfrm>
          <a:off x="685800" y="5257800"/>
          <a:ext cx="8948738" cy="914400"/>
        </p:xfrm>
        <a:graphic>
          <a:graphicData uri="http://schemas.openxmlformats.org/presentationml/2006/ole">
            <mc:AlternateContent xmlns:mc="http://schemas.openxmlformats.org/markup-compatibility/2006">
              <mc:Choice xmlns:v="urn:schemas-microsoft-com:vml" Requires="v">
                <p:oleObj spid="_x0000_s24643" name="Document" r:id="rId5" imgW="4302728" imgH="441827" progId="Word.Document.12">
                  <p:embed/>
                </p:oleObj>
              </mc:Choice>
              <mc:Fallback>
                <p:oleObj name="Document" r:id="rId5" imgW="4302728" imgH="441827" progId="Word.Document.12">
                  <p:embed/>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5800" y="5257800"/>
                        <a:ext cx="8948738"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cxnSp>
        <p:nvCxnSpPr>
          <p:cNvPr id="34" name="Straight Connector 33"/>
          <p:cNvCxnSpPr/>
          <p:nvPr/>
        </p:nvCxnSpPr>
        <p:spPr>
          <a:xfrm>
            <a:off x="154578" y="990600"/>
            <a:ext cx="8778240" cy="158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457200" y="1200090"/>
            <a:ext cx="7162800" cy="461665"/>
          </a:xfrm>
          <a:prstGeom prst="rect">
            <a:avLst/>
          </a:prstGeom>
          <a:noFill/>
        </p:spPr>
        <p:txBody>
          <a:bodyPr wrap="square" rtlCol="0">
            <a:spAutoFit/>
          </a:bodyPr>
          <a:lstStyle/>
          <a:p>
            <a:pPr>
              <a:buFont typeface="Wingdings" pitchFamily="2" charset="2"/>
              <a:buChar char="Ø"/>
            </a:pPr>
            <a:r>
              <a:rPr lang="en-US" sz="2000" dirty="0" smtClean="0">
                <a:latin typeface="Times New Roman" pitchFamily="18" charset="0"/>
                <a:cs typeface="Times New Roman" pitchFamily="18" charset="0"/>
              </a:rPr>
              <a:t> </a:t>
            </a:r>
            <a:r>
              <a:rPr lang="en-US" sz="2400" b="1" dirty="0" smtClean="0">
                <a:latin typeface="Times New Roman" pitchFamily="18" charset="0"/>
                <a:cs typeface="Times New Roman" pitchFamily="18" charset="0"/>
              </a:rPr>
              <a:t>Common-Diffraction-Surface (CDS) stack  </a:t>
            </a:r>
            <a:endParaRPr lang="en-US" sz="2400" b="1" dirty="0">
              <a:latin typeface="Times New Roman" pitchFamily="18" charset="0"/>
              <a:cs typeface="Times New Roman" pitchFamily="18" charset="0"/>
            </a:endParaRPr>
          </a:p>
        </p:txBody>
      </p:sp>
      <p:graphicFrame>
        <p:nvGraphicFramePr>
          <p:cNvPr id="24580" name="Object 4"/>
          <p:cNvGraphicFramePr>
            <a:graphicFrameLocks noChangeAspect="1"/>
          </p:cNvGraphicFramePr>
          <p:nvPr/>
        </p:nvGraphicFramePr>
        <p:xfrm>
          <a:off x="606425" y="1757363"/>
          <a:ext cx="8948738" cy="852487"/>
        </p:xfrm>
        <a:graphic>
          <a:graphicData uri="http://schemas.openxmlformats.org/presentationml/2006/ole">
            <mc:AlternateContent xmlns:mc="http://schemas.openxmlformats.org/markup-compatibility/2006">
              <mc:Choice xmlns:v="urn:schemas-microsoft-com:vml" Requires="v">
                <p:oleObj spid="_x0000_s24644" name="Document" r:id="rId7" imgW="4302728" imgH="414799" progId="Word.Document.12">
                  <p:embed/>
                </p:oleObj>
              </mc:Choice>
              <mc:Fallback>
                <p:oleObj name="Document" r:id="rId7" imgW="4302728" imgH="414799" progId="Word.Document.12">
                  <p:embed/>
                  <p:pic>
                    <p:nvPicPr>
                      <p:cNvPr id="0"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6425" y="1757363"/>
                        <a:ext cx="8948738" cy="852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4582" name="Rectangle 6"/>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sp>
        <p:nvSpPr>
          <p:cNvPr id="24583" name="Rectangle 7"/>
          <p:cNvSpPr>
            <a:spLocks noChangeArrowheads="1"/>
          </p:cNvSpPr>
          <p:nvPr/>
        </p:nvSpPr>
        <p:spPr bwMode="auto">
          <a:xfrm>
            <a:off x="0" y="9048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graphicFrame>
        <p:nvGraphicFramePr>
          <p:cNvPr id="24585" name="Object 9"/>
          <p:cNvGraphicFramePr>
            <a:graphicFrameLocks noChangeAspect="1"/>
          </p:cNvGraphicFramePr>
          <p:nvPr/>
        </p:nvGraphicFramePr>
        <p:xfrm>
          <a:off x="3009900" y="2514600"/>
          <a:ext cx="6134100" cy="584200"/>
        </p:xfrm>
        <a:graphic>
          <a:graphicData uri="http://schemas.openxmlformats.org/presentationml/2006/ole">
            <mc:AlternateContent xmlns:mc="http://schemas.openxmlformats.org/markup-compatibility/2006">
              <mc:Choice xmlns:v="urn:schemas-microsoft-com:vml" Requires="v">
                <p:oleObj spid="_x0000_s24645" name="Document" r:id="rId9" imgW="4302728" imgH="414799" progId="Word.Document.12">
                  <p:embed/>
                </p:oleObj>
              </mc:Choice>
              <mc:Fallback>
                <p:oleObj name="Document" r:id="rId9" imgW="4302728" imgH="414799" progId="Word.Document.12">
                  <p:embed/>
                  <p:pic>
                    <p:nvPicPr>
                      <p:cNvPr id="0" name="Picture 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009900" y="2514600"/>
                        <a:ext cx="6134100"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5" name="TextBox 34"/>
          <p:cNvSpPr txBox="1"/>
          <p:nvPr/>
        </p:nvSpPr>
        <p:spPr>
          <a:xfrm>
            <a:off x="1600200" y="457200"/>
            <a:ext cx="3048000" cy="461665"/>
          </a:xfrm>
          <a:prstGeom prst="rect">
            <a:avLst/>
          </a:prstGeom>
          <a:noFill/>
        </p:spPr>
        <p:txBody>
          <a:bodyPr wrap="square" rtlCol="0">
            <a:spAutoFit/>
          </a:bodyPr>
          <a:lstStyle/>
          <a:p>
            <a:r>
              <a:rPr lang="en-US" sz="2200" dirty="0" smtClean="0">
                <a:latin typeface="Times New Roman" pitchFamily="18" charset="0"/>
                <a:cs typeface="Times New Roman" pitchFamily="18" charset="0"/>
              </a:rPr>
              <a:t>Introduction</a:t>
            </a:r>
            <a:r>
              <a:rPr lang="en-US" sz="2400" dirty="0" smtClean="0"/>
              <a:t> </a:t>
            </a:r>
          </a:p>
        </p:txBody>
      </p:sp>
      <p:sp>
        <p:nvSpPr>
          <p:cNvPr id="37" name="Rectangle 36"/>
          <p:cNvSpPr/>
          <p:nvPr/>
        </p:nvSpPr>
        <p:spPr>
          <a:xfrm>
            <a:off x="6705600" y="457200"/>
            <a:ext cx="2209800" cy="430887"/>
          </a:xfrm>
          <a:prstGeom prst="rect">
            <a:avLst/>
          </a:prstGeom>
        </p:spPr>
        <p:txBody>
          <a:bodyPr wrap="square">
            <a:spAutoFit/>
          </a:bodyPr>
          <a:lstStyle/>
          <a:p>
            <a:r>
              <a:rPr lang="en-US" sz="2200" dirty="0" smtClean="0">
                <a:latin typeface="Times New Roman" pitchFamily="18" charset="0"/>
                <a:cs typeface="Times New Roman" pitchFamily="18" charset="0"/>
              </a:rPr>
              <a:t>MBCDS stack</a:t>
            </a:r>
            <a:endParaRPr lang="en-US" sz="2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4580"/>
                                        </p:tgtEl>
                                        <p:attrNameLst>
                                          <p:attrName>style.visibility</p:attrName>
                                        </p:attrNameLst>
                                      </p:cBhvr>
                                      <p:to>
                                        <p:strVal val="visible"/>
                                      </p:to>
                                    </p:set>
                                    <p:animEffect transition="in" filter="wipe(left)">
                                      <p:cBhvr>
                                        <p:cTn id="7" dur="500"/>
                                        <p:tgtEl>
                                          <p:spTgt spid="2458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4585"/>
                                        </p:tgtEl>
                                        <p:attrNameLst>
                                          <p:attrName>style.visibility</p:attrName>
                                        </p:attrNameLst>
                                      </p:cBhvr>
                                      <p:to>
                                        <p:strVal val="visible"/>
                                      </p:to>
                                    </p:set>
                                    <p:animEffect transition="in" filter="wipe(left)">
                                      <p:cBhvr>
                                        <p:cTn id="12" dur="500"/>
                                        <p:tgtEl>
                                          <p:spTgt spid="2458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4579"/>
                                        </p:tgtEl>
                                        <p:attrNameLst>
                                          <p:attrName>style.visibility</p:attrName>
                                        </p:attrNameLst>
                                      </p:cBhvr>
                                      <p:to>
                                        <p:strVal val="visible"/>
                                      </p:to>
                                    </p:set>
                                    <p:animEffect transition="in" filter="wipe(left)">
                                      <p:cBhvr>
                                        <p:cTn id="17" dur="500"/>
                                        <p:tgtEl>
                                          <p:spTgt spid="245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eismic-2l.jpg"/>
          <p:cNvPicPr>
            <a:picLocks noChangeAspect="1"/>
          </p:cNvPicPr>
          <p:nvPr/>
        </p:nvPicPr>
        <p:blipFill>
          <a:blip r:embed="rId3">
            <a:clrChange>
              <a:clrFrom>
                <a:srgbClr val="FFFFFF"/>
              </a:clrFrom>
              <a:clrTo>
                <a:srgbClr val="FFFFFF">
                  <a:alpha val="0"/>
                </a:srgbClr>
              </a:clrTo>
            </a:clrChange>
            <a:lum bright="-100000" contrast="-91000"/>
          </a:blip>
          <a:stretch>
            <a:fillRect/>
          </a:stretch>
        </p:blipFill>
        <p:spPr>
          <a:xfrm>
            <a:off x="0" y="0"/>
            <a:ext cx="9144000" cy="6858000"/>
          </a:xfrm>
          <a:prstGeom prst="rect">
            <a:avLst/>
          </a:prstGeom>
          <a:ln>
            <a:noFill/>
          </a:ln>
          <a:effectLst>
            <a:softEdge rad="31750"/>
          </a:effectLst>
          <a:scene3d>
            <a:camera prst="orthographicFront">
              <a:rot lat="0" lon="0" rev="0"/>
            </a:camera>
            <a:lightRig rig="chilly" dir="t">
              <a:rot lat="0" lon="0" rev="18480000"/>
            </a:lightRig>
          </a:scene3d>
          <a:sp3d prstMaterial="clear">
            <a:bevelT h="63500"/>
          </a:sp3d>
        </p:spPr>
      </p:pic>
      <p:pic>
        <p:nvPicPr>
          <p:cNvPr id="7" name="Picture 4"/>
          <p:cNvPicPr>
            <a:picLocks noChangeAspect="1" noChangeArrowheads="1"/>
          </p:cNvPicPr>
          <p:nvPr/>
        </p:nvPicPr>
        <p:blipFill>
          <a:blip r:embed="rId4"/>
          <a:srcRect/>
          <a:stretch>
            <a:fillRect/>
          </a:stretch>
        </p:blipFill>
        <p:spPr bwMode="auto">
          <a:xfrm>
            <a:off x="2057400" y="1905000"/>
            <a:ext cx="5718423" cy="4724400"/>
          </a:xfrm>
          <a:prstGeom prst="rect">
            <a:avLst/>
          </a:prstGeom>
          <a:noFill/>
          <a:ln w="9525">
            <a:noFill/>
            <a:miter lim="800000"/>
            <a:headEnd/>
            <a:tailEnd/>
          </a:ln>
          <a:effectLst/>
        </p:spPr>
      </p:pic>
      <p:pic>
        <p:nvPicPr>
          <p:cNvPr id="10" name="Picture 9" descr="C:\Documents and Settings\DELL\My Documents\My Pictures\9.TIF"/>
          <p:cNvPicPr/>
          <p:nvPr/>
        </p:nvPicPr>
        <p:blipFill>
          <a:blip r:embed="rId5"/>
          <a:srcRect/>
          <a:stretch>
            <a:fillRect/>
          </a:stretch>
        </p:blipFill>
        <p:spPr bwMode="auto">
          <a:xfrm>
            <a:off x="1905000" y="2286000"/>
            <a:ext cx="5029200" cy="4419600"/>
          </a:xfrm>
          <a:prstGeom prst="rect">
            <a:avLst/>
          </a:prstGeom>
          <a:noFill/>
          <a:ln w="9525">
            <a:noFill/>
            <a:miter lim="800000"/>
            <a:headEnd/>
            <a:tailEnd/>
          </a:ln>
        </p:spPr>
      </p:pic>
      <p:cxnSp>
        <p:nvCxnSpPr>
          <p:cNvPr id="19" name="Straight Connector 18"/>
          <p:cNvCxnSpPr/>
          <p:nvPr/>
        </p:nvCxnSpPr>
        <p:spPr>
          <a:xfrm>
            <a:off x="154578" y="990600"/>
            <a:ext cx="8778240" cy="158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6705600" y="457200"/>
            <a:ext cx="2209800" cy="430887"/>
          </a:xfrm>
          <a:prstGeom prst="rect">
            <a:avLst/>
          </a:prstGeom>
        </p:spPr>
        <p:txBody>
          <a:bodyPr wrap="square">
            <a:spAutoFit/>
          </a:bodyPr>
          <a:lstStyle/>
          <a:p>
            <a:r>
              <a:rPr lang="en-US" sz="2200" dirty="0" smtClean="0">
                <a:latin typeface="Times New Roman" pitchFamily="18" charset="0"/>
                <a:cs typeface="Times New Roman" pitchFamily="18" charset="0"/>
              </a:rPr>
              <a:t>MBCDS stack</a:t>
            </a:r>
            <a:endParaRPr lang="en-US" sz="2200" dirty="0"/>
          </a:p>
        </p:txBody>
      </p:sp>
      <p:sp>
        <p:nvSpPr>
          <p:cNvPr id="18" name="TextBox 17"/>
          <p:cNvSpPr txBox="1"/>
          <p:nvPr/>
        </p:nvSpPr>
        <p:spPr>
          <a:xfrm>
            <a:off x="1600200" y="457200"/>
            <a:ext cx="3048000" cy="461665"/>
          </a:xfrm>
          <a:prstGeom prst="rect">
            <a:avLst/>
          </a:prstGeom>
          <a:noFill/>
        </p:spPr>
        <p:txBody>
          <a:bodyPr wrap="square" rtlCol="0">
            <a:spAutoFit/>
          </a:bodyPr>
          <a:lstStyle/>
          <a:p>
            <a:r>
              <a:rPr lang="en-US" sz="2200" dirty="0" smtClean="0">
                <a:latin typeface="Times New Roman" pitchFamily="18" charset="0"/>
                <a:cs typeface="Times New Roman" pitchFamily="18" charset="0"/>
              </a:rPr>
              <a:t>Introduction</a:t>
            </a:r>
            <a:r>
              <a:rPr lang="en-US" sz="2400" dirty="0" smtClean="0"/>
              <a:t> </a:t>
            </a:r>
          </a:p>
        </p:txBody>
      </p:sp>
      <p:sp>
        <p:nvSpPr>
          <p:cNvPr id="21" name="TextBox 20"/>
          <p:cNvSpPr txBox="1"/>
          <p:nvPr/>
        </p:nvSpPr>
        <p:spPr>
          <a:xfrm>
            <a:off x="457200" y="1200090"/>
            <a:ext cx="7162800" cy="461665"/>
          </a:xfrm>
          <a:prstGeom prst="rect">
            <a:avLst/>
          </a:prstGeom>
          <a:noFill/>
        </p:spPr>
        <p:txBody>
          <a:bodyPr wrap="square" rtlCol="0">
            <a:spAutoFit/>
          </a:bodyPr>
          <a:lstStyle/>
          <a:p>
            <a:pPr>
              <a:buFont typeface="Wingdings" pitchFamily="2" charset="2"/>
              <a:buChar char="Ø"/>
            </a:pPr>
            <a:r>
              <a:rPr lang="en-US" sz="2000" dirty="0" smtClean="0">
                <a:latin typeface="Times New Roman" pitchFamily="18" charset="0"/>
                <a:cs typeface="Times New Roman" pitchFamily="18" charset="0"/>
              </a:rPr>
              <a:t> </a:t>
            </a:r>
            <a:r>
              <a:rPr lang="en-US" sz="2400" b="1" dirty="0" smtClean="0">
                <a:latin typeface="Times New Roman" pitchFamily="18" charset="0"/>
                <a:cs typeface="Times New Roman" pitchFamily="18" charset="0"/>
              </a:rPr>
              <a:t>Common-Diffraction-Surface (CDS) stack  </a:t>
            </a:r>
            <a:endParaRPr lang="en-US" sz="2400" b="1"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0" fill="hold" nodeType="clickEffect">
                                  <p:stCondLst>
                                    <p:cond delay="0"/>
                                  </p:stCondLst>
                                  <p:childTnLst>
                                    <p:anim calcmode="lin" valueType="num">
                                      <p:cBhvr>
                                        <p:cTn id="6" dur="500"/>
                                        <p:tgtEl>
                                          <p:spTgt spid="7"/>
                                        </p:tgtEl>
                                        <p:attrNameLst>
                                          <p:attrName>ppt_w</p:attrName>
                                        </p:attrNameLst>
                                      </p:cBhvr>
                                      <p:tavLst>
                                        <p:tav tm="0">
                                          <p:val>
                                            <p:strVal val="ppt_w"/>
                                          </p:val>
                                        </p:tav>
                                        <p:tav tm="100000">
                                          <p:val>
                                            <p:fltVal val="0"/>
                                          </p:val>
                                        </p:tav>
                                      </p:tavLst>
                                    </p:anim>
                                    <p:anim calcmode="lin" valueType="num">
                                      <p:cBhvr>
                                        <p:cTn id="7" dur="500"/>
                                        <p:tgtEl>
                                          <p:spTgt spid="7"/>
                                        </p:tgtEl>
                                        <p:attrNameLst>
                                          <p:attrName>ppt_h</p:attrName>
                                        </p:attrNameLst>
                                      </p:cBhvr>
                                      <p:tavLst>
                                        <p:tav tm="0">
                                          <p:val>
                                            <p:strVal val="ppt_h"/>
                                          </p:val>
                                        </p:tav>
                                        <p:tav tm="100000">
                                          <p:val>
                                            <p:fltVal val="0"/>
                                          </p:val>
                                        </p:tav>
                                      </p:tavLst>
                                    </p:anim>
                                    <p:animEffect transition="out" filter="fade">
                                      <p:cBhvr>
                                        <p:cTn id="8" dur="500"/>
                                        <p:tgtEl>
                                          <p:spTgt spid="7"/>
                                        </p:tgtEl>
                                      </p:cBhvr>
                                    </p:animEffect>
                                    <p:set>
                                      <p:cBhvr>
                                        <p:cTn id="9" dur="1" fill="hold">
                                          <p:stCondLst>
                                            <p:cond delay="499"/>
                                          </p:stCondLst>
                                        </p:cTn>
                                        <p:tgtEl>
                                          <p:spTgt spid="7"/>
                                        </p:tgtEl>
                                        <p:attrNameLst>
                                          <p:attrName>style.visibility</p:attrName>
                                        </p:attrNameLst>
                                      </p:cBhvr>
                                      <p:to>
                                        <p:strVal val="hidden"/>
                                      </p:to>
                                    </p:set>
                                  </p:childTnLst>
                                </p:cTn>
                              </p:par>
                              <p:par>
                                <p:cTn id="10" presetID="53"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Equity</Template>
  <TotalTime>0</TotalTime>
  <Words>2314</Words>
  <Application>Microsoft Office PowerPoint</Application>
  <PresentationFormat>Bildschirmpräsentation (4:3)</PresentationFormat>
  <Paragraphs>199</Paragraphs>
  <Slides>24</Slides>
  <Notes>23</Notes>
  <HiddenSlides>0</HiddenSlides>
  <MMClips>0</MMClips>
  <ScaleCrop>false</ScaleCrop>
  <HeadingPairs>
    <vt:vector size="6" baseType="variant">
      <vt:variant>
        <vt:lpstr>Design</vt:lpstr>
      </vt:variant>
      <vt:variant>
        <vt:i4>1</vt:i4>
      </vt:variant>
      <vt:variant>
        <vt:lpstr>Eingebettete OLE-Server</vt:lpstr>
      </vt:variant>
      <vt:variant>
        <vt:i4>1</vt:i4>
      </vt:variant>
      <vt:variant>
        <vt:lpstr>Folientitel</vt:lpstr>
      </vt:variant>
      <vt:variant>
        <vt:i4>24</vt:i4>
      </vt:variant>
    </vt:vector>
  </HeadingPairs>
  <TitlesOfParts>
    <vt:vector size="26" baseType="lpstr">
      <vt:lpstr>Office Theme</vt:lpstr>
      <vt:lpstr>Document</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Office07</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dell</dc:creator>
  <cp:lastModifiedBy>Sagich Nicht</cp:lastModifiedBy>
  <cp:revision>310</cp:revision>
  <dcterms:created xsi:type="dcterms:W3CDTF">2010-11-27T01:16:17Z</dcterms:created>
  <dcterms:modified xsi:type="dcterms:W3CDTF">2011-08-11T14:07:08Z</dcterms:modified>
</cp:coreProperties>
</file>